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handoutMasterIdLst>
    <p:handoutMasterId r:id="rId43"/>
  </p:handoutMasterIdLst>
  <p:sldIdLst>
    <p:sldId id="264" r:id="rId5"/>
    <p:sldId id="276" r:id="rId6"/>
    <p:sldId id="282" r:id="rId7"/>
    <p:sldId id="283" r:id="rId8"/>
    <p:sldId id="274" r:id="rId9"/>
    <p:sldId id="284" r:id="rId10"/>
    <p:sldId id="285" r:id="rId11"/>
    <p:sldId id="279" r:id="rId12"/>
    <p:sldId id="286" r:id="rId13"/>
    <p:sldId id="292" r:id="rId14"/>
    <p:sldId id="288" r:id="rId15"/>
    <p:sldId id="294" r:id="rId16"/>
    <p:sldId id="287" r:id="rId17"/>
    <p:sldId id="289" r:id="rId18"/>
    <p:sldId id="295" r:id="rId19"/>
    <p:sldId id="291" r:id="rId20"/>
    <p:sldId id="293" r:id="rId21"/>
    <p:sldId id="290" r:id="rId22"/>
    <p:sldId id="296" r:id="rId23"/>
    <p:sldId id="297" r:id="rId24"/>
    <p:sldId id="301" r:id="rId25"/>
    <p:sldId id="302" r:id="rId26"/>
    <p:sldId id="298" r:id="rId27"/>
    <p:sldId id="299" r:id="rId28"/>
    <p:sldId id="300"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48" autoAdjust="0"/>
    <p:restoredTop sz="94280" autoAdjust="0"/>
  </p:normalViewPr>
  <p:slideViewPr>
    <p:cSldViewPr showGuides="1">
      <p:cViewPr varScale="1">
        <p:scale>
          <a:sx n="127" d="100"/>
          <a:sy n="127" d="100"/>
        </p:scale>
        <p:origin x="552" y="184"/>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48" Type="http://schemas.microsoft.com/office/2015/10/relationships/revisionInfo" Target="revisionInfo.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D1974-073B-42FB-9FDF-FDD83B9DA024}"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928BFECB-85D5-4B6C-937C-2387DEE04C24}">
      <dgm:prSet phldrT="[Text]" custT="1"/>
      <dgm:spPr/>
      <dgm:t>
        <a:bodyPr/>
        <a:lstStyle/>
        <a:p>
          <a:r>
            <a:rPr lang="en-US" sz="1050" dirty="0">
              <a:latin typeface="Times New Roman" panose="02020603050405020304" pitchFamily="18" charset="0"/>
              <a:cs typeface="Times New Roman" panose="02020603050405020304" pitchFamily="18" charset="0"/>
            </a:rPr>
            <a:t>CSR</a:t>
          </a:r>
        </a:p>
      </dgm:t>
    </dgm:pt>
    <dgm:pt modelId="{40CB706E-DD43-495B-AAAC-FC4D853FCB05}" type="parTrans" cxnId="{E6C4F21A-0817-4389-BBB2-5E8BA386BD33}">
      <dgm:prSet/>
      <dgm:spPr/>
      <dgm:t>
        <a:bodyPr/>
        <a:lstStyle/>
        <a:p>
          <a:endParaRPr lang="en-US"/>
        </a:p>
      </dgm:t>
    </dgm:pt>
    <dgm:pt modelId="{82C2707B-A6ED-4572-9585-AC4FCF65E778}" type="sibTrans" cxnId="{E6C4F21A-0817-4389-BBB2-5E8BA386BD33}">
      <dgm:prSet/>
      <dgm:spPr/>
      <dgm:t>
        <a:bodyPr/>
        <a:lstStyle/>
        <a:p>
          <a:endParaRPr lang="en-US"/>
        </a:p>
      </dgm:t>
    </dgm:pt>
    <dgm:pt modelId="{087AB315-585E-40EF-A805-A2218E802E80}">
      <dgm:prSet phldrT="[Text]" custT="1"/>
      <dgm:spPr/>
      <dgm:t>
        <a:bodyPr/>
        <a:lstStyle/>
        <a:p>
          <a:r>
            <a:rPr lang="en-US" sz="1050" dirty="0">
              <a:latin typeface="Times New Roman" panose="02020603050405020304" pitchFamily="18" charset="0"/>
              <a:cs typeface="Times New Roman" panose="02020603050405020304" pitchFamily="18" charset="0"/>
            </a:rPr>
            <a:t>Emergence of NGOs &amp; Civil societies</a:t>
          </a:r>
          <a:r>
            <a:rPr lang="en-US" sz="1050" dirty="0"/>
            <a:t>	</a:t>
          </a:r>
        </a:p>
      </dgm:t>
    </dgm:pt>
    <dgm:pt modelId="{FE0A2A91-F4F4-49E3-8FEE-D89B96EE272A}" type="parTrans" cxnId="{655B3D1F-C40D-467C-887B-FCD26EC99467}">
      <dgm:prSet/>
      <dgm:spPr/>
      <dgm:t>
        <a:bodyPr/>
        <a:lstStyle/>
        <a:p>
          <a:endParaRPr lang="en-US" dirty="0"/>
        </a:p>
      </dgm:t>
    </dgm:pt>
    <dgm:pt modelId="{FE0CF8DE-65B2-4160-BFF5-5931C4C06AB4}" type="sibTrans" cxnId="{655B3D1F-C40D-467C-887B-FCD26EC99467}">
      <dgm:prSet/>
      <dgm:spPr/>
      <dgm:t>
        <a:bodyPr/>
        <a:lstStyle/>
        <a:p>
          <a:endParaRPr lang="en-US"/>
        </a:p>
      </dgm:t>
    </dgm:pt>
    <dgm:pt modelId="{874EA7DB-A938-4791-91AF-F03074B736E6}">
      <dgm:prSet phldrT="[Text]" custT="1"/>
      <dgm:spPr/>
      <dgm:t>
        <a:bodyPr/>
        <a:lstStyle/>
        <a:p>
          <a:r>
            <a:rPr lang="en-US" sz="1050" dirty="0">
              <a:latin typeface="Times New Roman" panose="02020603050405020304" pitchFamily="18" charset="0"/>
              <a:cs typeface="Times New Roman" panose="02020603050405020304" pitchFamily="18" charset="0"/>
            </a:rPr>
            <a:t>Social Responsible investment</a:t>
          </a:r>
        </a:p>
      </dgm:t>
    </dgm:pt>
    <dgm:pt modelId="{C9D0C84C-7985-4F03-AAB7-6F79FB0038B9}" type="parTrans" cxnId="{F67309DB-7EF6-40B1-878B-F7857D71616E}">
      <dgm:prSet/>
      <dgm:spPr/>
      <dgm:t>
        <a:bodyPr/>
        <a:lstStyle/>
        <a:p>
          <a:endParaRPr lang="en-US" dirty="0"/>
        </a:p>
      </dgm:t>
    </dgm:pt>
    <dgm:pt modelId="{B3DB83CF-970F-4313-9980-4F22781527DE}" type="sibTrans" cxnId="{F67309DB-7EF6-40B1-878B-F7857D71616E}">
      <dgm:prSet/>
      <dgm:spPr/>
      <dgm:t>
        <a:bodyPr/>
        <a:lstStyle/>
        <a:p>
          <a:endParaRPr lang="en-US"/>
        </a:p>
      </dgm:t>
    </dgm:pt>
    <dgm:pt modelId="{1D39164E-1317-4B72-A2D4-2371E8B6FBD6}">
      <dgm:prSet phldrT="[Text]" custT="1"/>
      <dgm:spPr/>
      <dgm:t>
        <a:bodyPr/>
        <a:lstStyle/>
        <a:p>
          <a:r>
            <a:rPr lang="en-US" sz="1050" dirty="0">
              <a:latin typeface="Times New Roman" panose="02020603050405020304" pitchFamily="18" charset="0"/>
              <a:cs typeface="Times New Roman" panose="02020603050405020304" pitchFamily="18" charset="0"/>
            </a:rPr>
            <a:t>Public opinions</a:t>
          </a:r>
        </a:p>
      </dgm:t>
    </dgm:pt>
    <dgm:pt modelId="{F3F62A6A-D661-444C-B6D3-AA10A0D6CB7F}" type="parTrans" cxnId="{E65AA983-1D20-414C-8935-761C8226AFD0}">
      <dgm:prSet/>
      <dgm:spPr/>
      <dgm:t>
        <a:bodyPr/>
        <a:lstStyle/>
        <a:p>
          <a:endParaRPr lang="en-US" dirty="0"/>
        </a:p>
      </dgm:t>
    </dgm:pt>
    <dgm:pt modelId="{1CD688E6-D7C6-45D7-A8DA-7A27839D6B1A}" type="sibTrans" cxnId="{E65AA983-1D20-414C-8935-761C8226AFD0}">
      <dgm:prSet/>
      <dgm:spPr/>
      <dgm:t>
        <a:bodyPr/>
        <a:lstStyle/>
        <a:p>
          <a:endParaRPr lang="en-US"/>
        </a:p>
      </dgm:t>
    </dgm:pt>
    <dgm:pt modelId="{72D3264A-D398-4F12-A7FB-9CDDCAEF66C7}">
      <dgm:prSet phldrT="[Text]" custT="1"/>
      <dgm:spPr/>
      <dgm:t>
        <a:bodyPr/>
        <a:lstStyle/>
        <a:p>
          <a:r>
            <a:rPr lang="en-US" sz="1050" dirty="0">
              <a:latin typeface="Times New Roman" panose="02020603050405020304" pitchFamily="18" charset="0"/>
              <a:cs typeface="Times New Roman" panose="02020603050405020304" pitchFamily="18" charset="0"/>
            </a:rPr>
            <a:t>Codes and standards</a:t>
          </a:r>
        </a:p>
      </dgm:t>
    </dgm:pt>
    <dgm:pt modelId="{429AF20F-AA97-4AC6-9819-C6CF8454170B}" type="parTrans" cxnId="{1B8162CA-29A5-4918-B016-DF39522E601B}">
      <dgm:prSet/>
      <dgm:spPr/>
      <dgm:t>
        <a:bodyPr/>
        <a:lstStyle/>
        <a:p>
          <a:endParaRPr lang="en-US" dirty="0"/>
        </a:p>
      </dgm:t>
    </dgm:pt>
    <dgm:pt modelId="{EE54BFAF-5EBF-4DBB-9D33-2D367FB148B5}" type="sibTrans" cxnId="{1B8162CA-29A5-4918-B016-DF39522E601B}">
      <dgm:prSet/>
      <dgm:spPr/>
      <dgm:t>
        <a:bodyPr/>
        <a:lstStyle/>
        <a:p>
          <a:endParaRPr lang="en-US"/>
        </a:p>
      </dgm:t>
    </dgm:pt>
    <dgm:pt modelId="{A036822B-4847-4738-8E71-70623D6D1DDD}">
      <dgm:prSet custT="1"/>
      <dgm:spPr/>
      <dgm:t>
        <a:bodyPr/>
        <a:lstStyle/>
        <a:p>
          <a:r>
            <a:rPr lang="en-US" sz="1000" b="0" dirty="0">
              <a:latin typeface="Times New Roman" panose="02020603050405020304" pitchFamily="18" charset="0"/>
              <a:cs typeface="Times New Roman" panose="02020603050405020304" pitchFamily="18" charset="0"/>
            </a:rPr>
            <a:t>Globalisation</a:t>
          </a:r>
          <a:r>
            <a:rPr lang="en-US" sz="1050" b="0" dirty="0">
              <a:latin typeface="Times New Roman" panose="02020603050405020304" pitchFamily="18" charset="0"/>
              <a:cs typeface="Times New Roman" panose="02020603050405020304" pitchFamily="18" charset="0"/>
            </a:rPr>
            <a:t> </a:t>
          </a:r>
        </a:p>
      </dgm:t>
    </dgm:pt>
    <dgm:pt modelId="{2AE8EB2F-1375-4A45-88DF-9F1DF66D0998}" type="parTrans" cxnId="{4DB8D7F1-83C2-482B-9285-8F2534F624BC}">
      <dgm:prSet/>
      <dgm:spPr/>
      <dgm:t>
        <a:bodyPr/>
        <a:lstStyle/>
        <a:p>
          <a:endParaRPr lang="en-US" dirty="0"/>
        </a:p>
      </dgm:t>
    </dgm:pt>
    <dgm:pt modelId="{BB38BDC1-525D-414C-9EC5-5D079E3D6F57}" type="sibTrans" cxnId="{4DB8D7F1-83C2-482B-9285-8F2534F624BC}">
      <dgm:prSet/>
      <dgm:spPr/>
      <dgm:t>
        <a:bodyPr/>
        <a:lstStyle/>
        <a:p>
          <a:endParaRPr lang="en-US"/>
        </a:p>
      </dgm:t>
    </dgm:pt>
    <dgm:pt modelId="{771471FD-51AF-4C4F-B951-58B034FACD8E}">
      <dgm:prSet custT="1"/>
      <dgm:spPr/>
      <dgm:t>
        <a:bodyPr/>
        <a:lstStyle/>
        <a:p>
          <a:r>
            <a:rPr lang="en-US" sz="1050" dirty="0">
              <a:latin typeface="Times New Roman" panose="02020603050405020304" pitchFamily="18" charset="0"/>
              <a:cs typeface="Times New Roman" panose="02020603050405020304" pitchFamily="18" charset="0"/>
            </a:rPr>
            <a:t>Government </a:t>
          </a:r>
          <a:r>
            <a:rPr lang="en-US" sz="1050" dirty="0" smtClean="0">
              <a:latin typeface="Times New Roman" panose="02020603050405020304" pitchFamily="18" charset="0"/>
              <a:cs typeface="Times New Roman" panose="02020603050405020304" pitchFamily="18" charset="0"/>
            </a:rPr>
            <a:t>initiatives </a:t>
          </a:r>
          <a:r>
            <a:rPr lang="en-US" sz="1050" dirty="0">
              <a:latin typeface="Times New Roman" panose="02020603050405020304" pitchFamily="18" charset="0"/>
              <a:cs typeface="Times New Roman" panose="02020603050405020304" pitchFamily="18" charset="0"/>
            </a:rPr>
            <a:t>and alliances</a:t>
          </a:r>
        </a:p>
      </dgm:t>
    </dgm:pt>
    <dgm:pt modelId="{B092BB2B-B234-4B87-AA5B-E003AFD8B682}" type="parTrans" cxnId="{4F173028-8BA5-48B6-BD65-387E64AEB897}">
      <dgm:prSet/>
      <dgm:spPr/>
      <dgm:t>
        <a:bodyPr/>
        <a:lstStyle/>
        <a:p>
          <a:endParaRPr lang="en-US" dirty="0"/>
        </a:p>
      </dgm:t>
    </dgm:pt>
    <dgm:pt modelId="{A0B6D467-C2CF-484B-97DC-684EC74C90FE}" type="sibTrans" cxnId="{4F173028-8BA5-48B6-BD65-387E64AEB897}">
      <dgm:prSet/>
      <dgm:spPr/>
      <dgm:t>
        <a:bodyPr/>
        <a:lstStyle/>
        <a:p>
          <a:endParaRPr lang="en-US"/>
        </a:p>
      </dgm:t>
    </dgm:pt>
    <dgm:pt modelId="{D48534F0-BBF9-41FF-8549-6764C3717278}">
      <dgm:prSet custT="1"/>
      <dgm:spPr/>
      <dgm:t>
        <a:bodyPr/>
        <a:lstStyle/>
        <a:p>
          <a:r>
            <a:rPr lang="en-US" sz="1050" dirty="0">
              <a:latin typeface="Times New Roman" panose="02020603050405020304" pitchFamily="18" charset="0"/>
              <a:cs typeface="Times New Roman" panose="02020603050405020304" pitchFamily="18" charset="0"/>
            </a:rPr>
            <a:t>Employee relations </a:t>
          </a:r>
        </a:p>
      </dgm:t>
    </dgm:pt>
    <dgm:pt modelId="{23810F0D-E9B8-41D2-9881-9F9662C83DA1}" type="parTrans" cxnId="{ACD34744-55CF-4BDB-8B0C-D947EBBB174D}">
      <dgm:prSet/>
      <dgm:spPr/>
      <dgm:t>
        <a:bodyPr/>
        <a:lstStyle/>
        <a:p>
          <a:endParaRPr lang="en-US" dirty="0"/>
        </a:p>
      </dgm:t>
    </dgm:pt>
    <dgm:pt modelId="{6E515756-52C3-4BED-B6FA-C8A658795173}" type="sibTrans" cxnId="{ACD34744-55CF-4BDB-8B0C-D947EBBB174D}">
      <dgm:prSet/>
      <dgm:spPr/>
      <dgm:t>
        <a:bodyPr/>
        <a:lstStyle/>
        <a:p>
          <a:endParaRPr lang="en-US"/>
        </a:p>
      </dgm:t>
    </dgm:pt>
    <dgm:pt modelId="{BC598806-9446-4257-B7CB-55E91E2CC5A0}" type="pres">
      <dgm:prSet presAssocID="{33BD1974-073B-42FB-9FDF-FDD83B9DA024}" presName="cycle" presStyleCnt="0">
        <dgm:presLayoutVars>
          <dgm:chMax val="1"/>
          <dgm:dir/>
          <dgm:animLvl val="ctr"/>
          <dgm:resizeHandles val="exact"/>
        </dgm:presLayoutVars>
      </dgm:prSet>
      <dgm:spPr/>
      <dgm:t>
        <a:bodyPr/>
        <a:lstStyle/>
        <a:p>
          <a:endParaRPr lang="en-US"/>
        </a:p>
      </dgm:t>
    </dgm:pt>
    <dgm:pt modelId="{CA3EFD72-3B6F-439A-9CD5-0AF0D2D0A208}" type="pres">
      <dgm:prSet presAssocID="{928BFECB-85D5-4B6C-937C-2387DEE04C24}" presName="centerShape" presStyleLbl="node0" presStyleIdx="0" presStyleCnt="1" custScaleX="121000" custScaleY="121000"/>
      <dgm:spPr/>
      <dgm:t>
        <a:bodyPr/>
        <a:lstStyle/>
        <a:p>
          <a:endParaRPr lang="en-US"/>
        </a:p>
      </dgm:t>
    </dgm:pt>
    <dgm:pt modelId="{88664519-F501-4E9C-AC3A-AC64E9D690D0}" type="pres">
      <dgm:prSet presAssocID="{FE0A2A91-F4F4-49E3-8FEE-D89B96EE272A}" presName="Name9" presStyleLbl="parChTrans1D2" presStyleIdx="0" presStyleCnt="7"/>
      <dgm:spPr/>
      <dgm:t>
        <a:bodyPr/>
        <a:lstStyle/>
        <a:p>
          <a:endParaRPr lang="en-US"/>
        </a:p>
      </dgm:t>
    </dgm:pt>
    <dgm:pt modelId="{C797D774-F82A-4A77-BD27-0ADCBC9EEC15}" type="pres">
      <dgm:prSet presAssocID="{FE0A2A91-F4F4-49E3-8FEE-D89B96EE272A}" presName="connTx" presStyleLbl="parChTrans1D2" presStyleIdx="0" presStyleCnt="7"/>
      <dgm:spPr/>
      <dgm:t>
        <a:bodyPr/>
        <a:lstStyle/>
        <a:p>
          <a:endParaRPr lang="en-US"/>
        </a:p>
      </dgm:t>
    </dgm:pt>
    <dgm:pt modelId="{647327CB-82AD-420A-8784-75781378E417}" type="pres">
      <dgm:prSet presAssocID="{087AB315-585E-40EF-A805-A2218E802E80}" presName="node" presStyleLbl="node1" presStyleIdx="0" presStyleCnt="7" custScaleX="121000" custScaleY="121000">
        <dgm:presLayoutVars>
          <dgm:bulletEnabled val="1"/>
        </dgm:presLayoutVars>
      </dgm:prSet>
      <dgm:spPr/>
      <dgm:t>
        <a:bodyPr/>
        <a:lstStyle/>
        <a:p>
          <a:endParaRPr lang="en-US"/>
        </a:p>
      </dgm:t>
    </dgm:pt>
    <dgm:pt modelId="{2E349F0D-2013-4800-AEFC-3FF9CE1A8470}" type="pres">
      <dgm:prSet presAssocID="{C9D0C84C-7985-4F03-AAB7-6F79FB0038B9}" presName="Name9" presStyleLbl="parChTrans1D2" presStyleIdx="1" presStyleCnt="7"/>
      <dgm:spPr/>
      <dgm:t>
        <a:bodyPr/>
        <a:lstStyle/>
        <a:p>
          <a:endParaRPr lang="en-US"/>
        </a:p>
      </dgm:t>
    </dgm:pt>
    <dgm:pt modelId="{B8396BC1-4B5A-4AAD-91AA-C862FF4182BA}" type="pres">
      <dgm:prSet presAssocID="{C9D0C84C-7985-4F03-AAB7-6F79FB0038B9}" presName="connTx" presStyleLbl="parChTrans1D2" presStyleIdx="1" presStyleCnt="7"/>
      <dgm:spPr/>
      <dgm:t>
        <a:bodyPr/>
        <a:lstStyle/>
        <a:p>
          <a:endParaRPr lang="en-US"/>
        </a:p>
      </dgm:t>
    </dgm:pt>
    <dgm:pt modelId="{BBC3572B-F2E4-4C3E-9EAF-1D85C9A14DDD}" type="pres">
      <dgm:prSet presAssocID="{874EA7DB-A938-4791-91AF-F03074B736E6}" presName="node" presStyleLbl="node1" presStyleIdx="1" presStyleCnt="7" custScaleX="121000" custScaleY="121000">
        <dgm:presLayoutVars>
          <dgm:bulletEnabled val="1"/>
        </dgm:presLayoutVars>
      </dgm:prSet>
      <dgm:spPr/>
      <dgm:t>
        <a:bodyPr/>
        <a:lstStyle/>
        <a:p>
          <a:endParaRPr lang="en-US"/>
        </a:p>
      </dgm:t>
    </dgm:pt>
    <dgm:pt modelId="{D1578D7C-D5BF-4ABE-9614-BAC860C8EB89}" type="pres">
      <dgm:prSet presAssocID="{F3F62A6A-D661-444C-B6D3-AA10A0D6CB7F}" presName="Name9" presStyleLbl="parChTrans1D2" presStyleIdx="2" presStyleCnt="7"/>
      <dgm:spPr/>
      <dgm:t>
        <a:bodyPr/>
        <a:lstStyle/>
        <a:p>
          <a:endParaRPr lang="en-US"/>
        </a:p>
      </dgm:t>
    </dgm:pt>
    <dgm:pt modelId="{9CB82372-2C62-4573-A634-BE2DBE49C49E}" type="pres">
      <dgm:prSet presAssocID="{F3F62A6A-D661-444C-B6D3-AA10A0D6CB7F}" presName="connTx" presStyleLbl="parChTrans1D2" presStyleIdx="2" presStyleCnt="7"/>
      <dgm:spPr/>
      <dgm:t>
        <a:bodyPr/>
        <a:lstStyle/>
        <a:p>
          <a:endParaRPr lang="en-US"/>
        </a:p>
      </dgm:t>
    </dgm:pt>
    <dgm:pt modelId="{FDC7DB8D-1F23-4E08-8519-A455E0FBF3B9}" type="pres">
      <dgm:prSet presAssocID="{1D39164E-1317-4B72-A2D4-2371E8B6FBD6}" presName="node" presStyleLbl="node1" presStyleIdx="2" presStyleCnt="7" custScaleX="121000" custScaleY="121000">
        <dgm:presLayoutVars>
          <dgm:bulletEnabled val="1"/>
        </dgm:presLayoutVars>
      </dgm:prSet>
      <dgm:spPr/>
      <dgm:t>
        <a:bodyPr/>
        <a:lstStyle/>
        <a:p>
          <a:endParaRPr lang="en-US"/>
        </a:p>
      </dgm:t>
    </dgm:pt>
    <dgm:pt modelId="{6CD29834-5F8B-482C-9088-87AC2AC3ED4F}" type="pres">
      <dgm:prSet presAssocID="{429AF20F-AA97-4AC6-9819-C6CF8454170B}" presName="Name9" presStyleLbl="parChTrans1D2" presStyleIdx="3" presStyleCnt="7"/>
      <dgm:spPr/>
      <dgm:t>
        <a:bodyPr/>
        <a:lstStyle/>
        <a:p>
          <a:endParaRPr lang="en-US"/>
        </a:p>
      </dgm:t>
    </dgm:pt>
    <dgm:pt modelId="{F1975CA5-39EA-4DD7-A41F-6200C1EFBCF6}" type="pres">
      <dgm:prSet presAssocID="{429AF20F-AA97-4AC6-9819-C6CF8454170B}" presName="connTx" presStyleLbl="parChTrans1D2" presStyleIdx="3" presStyleCnt="7"/>
      <dgm:spPr/>
      <dgm:t>
        <a:bodyPr/>
        <a:lstStyle/>
        <a:p>
          <a:endParaRPr lang="en-US"/>
        </a:p>
      </dgm:t>
    </dgm:pt>
    <dgm:pt modelId="{0CF3DC52-E691-4707-84A8-414D93325CFC}" type="pres">
      <dgm:prSet presAssocID="{72D3264A-D398-4F12-A7FB-9CDDCAEF66C7}" presName="node" presStyleLbl="node1" presStyleIdx="3" presStyleCnt="7" custScaleX="121000" custScaleY="121000">
        <dgm:presLayoutVars>
          <dgm:bulletEnabled val="1"/>
        </dgm:presLayoutVars>
      </dgm:prSet>
      <dgm:spPr/>
      <dgm:t>
        <a:bodyPr/>
        <a:lstStyle/>
        <a:p>
          <a:endParaRPr lang="en-US"/>
        </a:p>
      </dgm:t>
    </dgm:pt>
    <dgm:pt modelId="{EAE0CF61-27CB-4649-BBF3-4CD0D7CD365A}" type="pres">
      <dgm:prSet presAssocID="{B092BB2B-B234-4B87-AA5B-E003AFD8B682}" presName="Name9" presStyleLbl="parChTrans1D2" presStyleIdx="4" presStyleCnt="7"/>
      <dgm:spPr/>
      <dgm:t>
        <a:bodyPr/>
        <a:lstStyle/>
        <a:p>
          <a:endParaRPr lang="en-US"/>
        </a:p>
      </dgm:t>
    </dgm:pt>
    <dgm:pt modelId="{54697EA4-7166-4CFA-A4B1-12D9B7952CDA}" type="pres">
      <dgm:prSet presAssocID="{B092BB2B-B234-4B87-AA5B-E003AFD8B682}" presName="connTx" presStyleLbl="parChTrans1D2" presStyleIdx="4" presStyleCnt="7"/>
      <dgm:spPr/>
      <dgm:t>
        <a:bodyPr/>
        <a:lstStyle/>
        <a:p>
          <a:endParaRPr lang="en-US"/>
        </a:p>
      </dgm:t>
    </dgm:pt>
    <dgm:pt modelId="{44C4A801-74AD-4279-92C8-6CEED6A3D6D2}" type="pres">
      <dgm:prSet presAssocID="{771471FD-51AF-4C4F-B951-58B034FACD8E}" presName="node" presStyleLbl="node1" presStyleIdx="4" presStyleCnt="7" custScaleX="121000" custScaleY="121000">
        <dgm:presLayoutVars>
          <dgm:bulletEnabled val="1"/>
        </dgm:presLayoutVars>
      </dgm:prSet>
      <dgm:spPr/>
      <dgm:t>
        <a:bodyPr/>
        <a:lstStyle/>
        <a:p>
          <a:endParaRPr lang="en-US"/>
        </a:p>
      </dgm:t>
    </dgm:pt>
    <dgm:pt modelId="{54FFC38D-E20A-4AEF-B969-5555D7DD1E0D}" type="pres">
      <dgm:prSet presAssocID="{2AE8EB2F-1375-4A45-88DF-9F1DF66D0998}" presName="Name9" presStyleLbl="parChTrans1D2" presStyleIdx="5" presStyleCnt="7"/>
      <dgm:spPr/>
      <dgm:t>
        <a:bodyPr/>
        <a:lstStyle/>
        <a:p>
          <a:endParaRPr lang="en-US"/>
        </a:p>
      </dgm:t>
    </dgm:pt>
    <dgm:pt modelId="{46129A81-1390-4AEA-BD57-689D479DEFF4}" type="pres">
      <dgm:prSet presAssocID="{2AE8EB2F-1375-4A45-88DF-9F1DF66D0998}" presName="connTx" presStyleLbl="parChTrans1D2" presStyleIdx="5" presStyleCnt="7"/>
      <dgm:spPr/>
      <dgm:t>
        <a:bodyPr/>
        <a:lstStyle/>
        <a:p>
          <a:endParaRPr lang="en-US"/>
        </a:p>
      </dgm:t>
    </dgm:pt>
    <dgm:pt modelId="{2DEDEB3B-4983-4542-9449-54A7F3385875}" type="pres">
      <dgm:prSet presAssocID="{A036822B-4847-4738-8E71-70623D6D1DDD}" presName="node" presStyleLbl="node1" presStyleIdx="5" presStyleCnt="7" custScaleX="121000" custScaleY="121000">
        <dgm:presLayoutVars>
          <dgm:bulletEnabled val="1"/>
        </dgm:presLayoutVars>
      </dgm:prSet>
      <dgm:spPr/>
      <dgm:t>
        <a:bodyPr/>
        <a:lstStyle/>
        <a:p>
          <a:endParaRPr lang="en-US"/>
        </a:p>
      </dgm:t>
    </dgm:pt>
    <dgm:pt modelId="{C7EAEC7A-8013-4881-9F95-6F5991B895CE}" type="pres">
      <dgm:prSet presAssocID="{23810F0D-E9B8-41D2-9881-9F9662C83DA1}" presName="Name9" presStyleLbl="parChTrans1D2" presStyleIdx="6" presStyleCnt="7"/>
      <dgm:spPr/>
      <dgm:t>
        <a:bodyPr/>
        <a:lstStyle/>
        <a:p>
          <a:endParaRPr lang="en-US"/>
        </a:p>
      </dgm:t>
    </dgm:pt>
    <dgm:pt modelId="{F0DF512F-7CBE-4C9D-A7BA-98C69752771C}" type="pres">
      <dgm:prSet presAssocID="{23810F0D-E9B8-41D2-9881-9F9662C83DA1}" presName="connTx" presStyleLbl="parChTrans1D2" presStyleIdx="6" presStyleCnt="7"/>
      <dgm:spPr/>
      <dgm:t>
        <a:bodyPr/>
        <a:lstStyle/>
        <a:p>
          <a:endParaRPr lang="en-US"/>
        </a:p>
      </dgm:t>
    </dgm:pt>
    <dgm:pt modelId="{80E9B723-3C09-4E97-873C-8E074DC8F625}" type="pres">
      <dgm:prSet presAssocID="{D48534F0-BBF9-41FF-8549-6764C3717278}" presName="node" presStyleLbl="node1" presStyleIdx="6" presStyleCnt="7" custScaleX="121000" custScaleY="121000">
        <dgm:presLayoutVars>
          <dgm:bulletEnabled val="1"/>
        </dgm:presLayoutVars>
      </dgm:prSet>
      <dgm:spPr/>
      <dgm:t>
        <a:bodyPr/>
        <a:lstStyle/>
        <a:p>
          <a:endParaRPr lang="en-US"/>
        </a:p>
      </dgm:t>
    </dgm:pt>
  </dgm:ptLst>
  <dgm:cxnLst>
    <dgm:cxn modelId="{C686738B-5C7C-4677-A6A6-4A1C16655317}" type="presOf" srcId="{A036822B-4847-4738-8E71-70623D6D1DDD}" destId="{2DEDEB3B-4983-4542-9449-54A7F3385875}" srcOrd="0" destOrd="0" presId="urn:microsoft.com/office/officeart/2005/8/layout/radial1"/>
    <dgm:cxn modelId="{D1D63C41-F77F-4851-8162-1DD25439632E}" type="presOf" srcId="{087AB315-585E-40EF-A805-A2218E802E80}" destId="{647327CB-82AD-420A-8784-75781378E417}" srcOrd="0" destOrd="0" presId="urn:microsoft.com/office/officeart/2005/8/layout/radial1"/>
    <dgm:cxn modelId="{857973BB-AC6F-4115-BE2E-E3CC2335AD61}" type="presOf" srcId="{23810F0D-E9B8-41D2-9881-9F9662C83DA1}" destId="{C7EAEC7A-8013-4881-9F95-6F5991B895CE}" srcOrd="0" destOrd="0" presId="urn:microsoft.com/office/officeart/2005/8/layout/radial1"/>
    <dgm:cxn modelId="{C96AD17F-D93D-4726-9453-0597F860BFFA}" type="presOf" srcId="{33BD1974-073B-42FB-9FDF-FDD83B9DA024}" destId="{BC598806-9446-4257-B7CB-55E91E2CC5A0}" srcOrd="0" destOrd="0" presId="urn:microsoft.com/office/officeart/2005/8/layout/radial1"/>
    <dgm:cxn modelId="{4A6C9B54-8FDB-4285-84C7-135B2770D238}" type="presOf" srcId="{FE0A2A91-F4F4-49E3-8FEE-D89B96EE272A}" destId="{C797D774-F82A-4A77-BD27-0ADCBC9EEC15}" srcOrd="1" destOrd="0" presId="urn:microsoft.com/office/officeart/2005/8/layout/radial1"/>
    <dgm:cxn modelId="{E6C4F21A-0817-4389-BBB2-5E8BA386BD33}" srcId="{33BD1974-073B-42FB-9FDF-FDD83B9DA024}" destId="{928BFECB-85D5-4B6C-937C-2387DEE04C24}" srcOrd="0" destOrd="0" parTransId="{40CB706E-DD43-495B-AAAC-FC4D853FCB05}" sibTransId="{82C2707B-A6ED-4572-9585-AC4FCF65E778}"/>
    <dgm:cxn modelId="{FFC5C50C-5C1F-41CF-844F-334E33BA38CC}" type="presOf" srcId="{1D39164E-1317-4B72-A2D4-2371E8B6FBD6}" destId="{FDC7DB8D-1F23-4E08-8519-A455E0FBF3B9}" srcOrd="0" destOrd="0" presId="urn:microsoft.com/office/officeart/2005/8/layout/radial1"/>
    <dgm:cxn modelId="{DDF57A5F-9D6D-41E5-944C-322BD4793CFD}" type="presOf" srcId="{23810F0D-E9B8-41D2-9881-9F9662C83DA1}" destId="{F0DF512F-7CBE-4C9D-A7BA-98C69752771C}" srcOrd="1" destOrd="0" presId="urn:microsoft.com/office/officeart/2005/8/layout/radial1"/>
    <dgm:cxn modelId="{C61B53D3-3C5F-454A-9D5E-BE958C62910A}" type="presOf" srcId="{928BFECB-85D5-4B6C-937C-2387DEE04C24}" destId="{CA3EFD72-3B6F-439A-9CD5-0AF0D2D0A208}" srcOrd="0" destOrd="0" presId="urn:microsoft.com/office/officeart/2005/8/layout/radial1"/>
    <dgm:cxn modelId="{4F173028-8BA5-48B6-BD65-387E64AEB897}" srcId="{928BFECB-85D5-4B6C-937C-2387DEE04C24}" destId="{771471FD-51AF-4C4F-B951-58B034FACD8E}" srcOrd="4" destOrd="0" parTransId="{B092BB2B-B234-4B87-AA5B-E003AFD8B682}" sibTransId="{A0B6D467-C2CF-484B-97DC-684EC74C90FE}"/>
    <dgm:cxn modelId="{107BB131-2720-4F01-BE40-D9A53E677B3D}" type="presOf" srcId="{2AE8EB2F-1375-4A45-88DF-9F1DF66D0998}" destId="{54FFC38D-E20A-4AEF-B969-5555D7DD1E0D}" srcOrd="0" destOrd="0" presId="urn:microsoft.com/office/officeart/2005/8/layout/radial1"/>
    <dgm:cxn modelId="{75B4C151-CB24-4CC4-B9FA-77D2580CD9BA}" type="presOf" srcId="{771471FD-51AF-4C4F-B951-58B034FACD8E}" destId="{44C4A801-74AD-4279-92C8-6CEED6A3D6D2}" srcOrd="0" destOrd="0" presId="urn:microsoft.com/office/officeart/2005/8/layout/radial1"/>
    <dgm:cxn modelId="{4DB8D7F1-83C2-482B-9285-8F2534F624BC}" srcId="{928BFECB-85D5-4B6C-937C-2387DEE04C24}" destId="{A036822B-4847-4738-8E71-70623D6D1DDD}" srcOrd="5" destOrd="0" parTransId="{2AE8EB2F-1375-4A45-88DF-9F1DF66D0998}" sibTransId="{BB38BDC1-525D-414C-9EC5-5D079E3D6F57}"/>
    <dgm:cxn modelId="{F96E4F62-891E-4F2C-8E87-75A670FD3E61}" type="presOf" srcId="{C9D0C84C-7985-4F03-AAB7-6F79FB0038B9}" destId="{2E349F0D-2013-4800-AEFC-3FF9CE1A8470}" srcOrd="0" destOrd="0" presId="urn:microsoft.com/office/officeart/2005/8/layout/radial1"/>
    <dgm:cxn modelId="{60C5D7EE-CA74-47D8-A08C-79E3FE98328B}" type="presOf" srcId="{D48534F0-BBF9-41FF-8549-6764C3717278}" destId="{80E9B723-3C09-4E97-873C-8E074DC8F625}" srcOrd="0" destOrd="0" presId="urn:microsoft.com/office/officeart/2005/8/layout/radial1"/>
    <dgm:cxn modelId="{F67309DB-7EF6-40B1-878B-F7857D71616E}" srcId="{928BFECB-85D5-4B6C-937C-2387DEE04C24}" destId="{874EA7DB-A938-4791-91AF-F03074B736E6}" srcOrd="1" destOrd="0" parTransId="{C9D0C84C-7985-4F03-AAB7-6F79FB0038B9}" sibTransId="{B3DB83CF-970F-4313-9980-4F22781527DE}"/>
    <dgm:cxn modelId="{ACD34744-55CF-4BDB-8B0C-D947EBBB174D}" srcId="{928BFECB-85D5-4B6C-937C-2387DEE04C24}" destId="{D48534F0-BBF9-41FF-8549-6764C3717278}" srcOrd="6" destOrd="0" parTransId="{23810F0D-E9B8-41D2-9881-9F9662C83DA1}" sibTransId="{6E515756-52C3-4BED-B6FA-C8A658795173}"/>
    <dgm:cxn modelId="{867205DC-D035-4552-860D-A16531152E4F}" type="presOf" srcId="{429AF20F-AA97-4AC6-9819-C6CF8454170B}" destId="{F1975CA5-39EA-4DD7-A41F-6200C1EFBCF6}" srcOrd="1" destOrd="0" presId="urn:microsoft.com/office/officeart/2005/8/layout/radial1"/>
    <dgm:cxn modelId="{209A6079-0148-4CF1-A4AB-C01B178C811E}" type="presOf" srcId="{72D3264A-D398-4F12-A7FB-9CDDCAEF66C7}" destId="{0CF3DC52-E691-4707-84A8-414D93325CFC}" srcOrd="0" destOrd="0" presId="urn:microsoft.com/office/officeart/2005/8/layout/radial1"/>
    <dgm:cxn modelId="{1B8162CA-29A5-4918-B016-DF39522E601B}" srcId="{928BFECB-85D5-4B6C-937C-2387DEE04C24}" destId="{72D3264A-D398-4F12-A7FB-9CDDCAEF66C7}" srcOrd="3" destOrd="0" parTransId="{429AF20F-AA97-4AC6-9819-C6CF8454170B}" sibTransId="{EE54BFAF-5EBF-4DBB-9D33-2D367FB148B5}"/>
    <dgm:cxn modelId="{0418FA48-86C2-4D6F-8945-08D3471CE1F7}" type="presOf" srcId="{B092BB2B-B234-4B87-AA5B-E003AFD8B682}" destId="{54697EA4-7166-4CFA-A4B1-12D9B7952CDA}" srcOrd="1" destOrd="0" presId="urn:microsoft.com/office/officeart/2005/8/layout/radial1"/>
    <dgm:cxn modelId="{7E2F1479-7493-43DB-B78F-D29907A7117A}" type="presOf" srcId="{874EA7DB-A938-4791-91AF-F03074B736E6}" destId="{BBC3572B-F2E4-4C3E-9EAF-1D85C9A14DDD}" srcOrd="0" destOrd="0" presId="urn:microsoft.com/office/officeart/2005/8/layout/radial1"/>
    <dgm:cxn modelId="{655B3D1F-C40D-467C-887B-FCD26EC99467}" srcId="{928BFECB-85D5-4B6C-937C-2387DEE04C24}" destId="{087AB315-585E-40EF-A805-A2218E802E80}" srcOrd="0" destOrd="0" parTransId="{FE0A2A91-F4F4-49E3-8FEE-D89B96EE272A}" sibTransId="{FE0CF8DE-65B2-4160-BFF5-5931C4C06AB4}"/>
    <dgm:cxn modelId="{54167442-B030-4AA2-A356-BD5488B0AEAD}" type="presOf" srcId="{2AE8EB2F-1375-4A45-88DF-9F1DF66D0998}" destId="{46129A81-1390-4AEA-BD57-689D479DEFF4}" srcOrd="1" destOrd="0" presId="urn:microsoft.com/office/officeart/2005/8/layout/radial1"/>
    <dgm:cxn modelId="{C7EB4686-E133-4EB8-8683-A0ACB1C302E2}" type="presOf" srcId="{B092BB2B-B234-4B87-AA5B-E003AFD8B682}" destId="{EAE0CF61-27CB-4649-BBF3-4CD0D7CD365A}" srcOrd="0" destOrd="0" presId="urn:microsoft.com/office/officeart/2005/8/layout/radial1"/>
    <dgm:cxn modelId="{22CE1D80-0976-4B59-AC7F-62BA02924526}" type="presOf" srcId="{429AF20F-AA97-4AC6-9819-C6CF8454170B}" destId="{6CD29834-5F8B-482C-9088-87AC2AC3ED4F}" srcOrd="0" destOrd="0" presId="urn:microsoft.com/office/officeart/2005/8/layout/radial1"/>
    <dgm:cxn modelId="{843B823B-109F-418C-8CA6-61C091D0DA5B}" type="presOf" srcId="{F3F62A6A-D661-444C-B6D3-AA10A0D6CB7F}" destId="{D1578D7C-D5BF-4ABE-9614-BAC860C8EB89}" srcOrd="0" destOrd="0" presId="urn:microsoft.com/office/officeart/2005/8/layout/radial1"/>
    <dgm:cxn modelId="{E65AA983-1D20-414C-8935-761C8226AFD0}" srcId="{928BFECB-85D5-4B6C-937C-2387DEE04C24}" destId="{1D39164E-1317-4B72-A2D4-2371E8B6FBD6}" srcOrd="2" destOrd="0" parTransId="{F3F62A6A-D661-444C-B6D3-AA10A0D6CB7F}" sibTransId="{1CD688E6-D7C6-45D7-A8DA-7A27839D6B1A}"/>
    <dgm:cxn modelId="{14176757-33DC-4D44-8B5E-E62A6D540422}" type="presOf" srcId="{F3F62A6A-D661-444C-B6D3-AA10A0D6CB7F}" destId="{9CB82372-2C62-4573-A634-BE2DBE49C49E}" srcOrd="1" destOrd="0" presId="urn:microsoft.com/office/officeart/2005/8/layout/radial1"/>
    <dgm:cxn modelId="{1D79B188-7ED9-4B85-9058-6B241BD2DFBB}" type="presOf" srcId="{FE0A2A91-F4F4-49E3-8FEE-D89B96EE272A}" destId="{88664519-F501-4E9C-AC3A-AC64E9D690D0}" srcOrd="0" destOrd="0" presId="urn:microsoft.com/office/officeart/2005/8/layout/radial1"/>
    <dgm:cxn modelId="{9334E546-5146-432C-BBBE-FCD55A45664D}" type="presOf" srcId="{C9D0C84C-7985-4F03-AAB7-6F79FB0038B9}" destId="{B8396BC1-4B5A-4AAD-91AA-C862FF4182BA}" srcOrd="1" destOrd="0" presId="urn:microsoft.com/office/officeart/2005/8/layout/radial1"/>
    <dgm:cxn modelId="{2607305E-95A6-457C-A6C1-A3F456D370BC}" type="presParOf" srcId="{BC598806-9446-4257-B7CB-55E91E2CC5A0}" destId="{CA3EFD72-3B6F-439A-9CD5-0AF0D2D0A208}" srcOrd="0" destOrd="0" presId="urn:microsoft.com/office/officeart/2005/8/layout/radial1"/>
    <dgm:cxn modelId="{64041D99-894F-4BCC-9977-30EC88AF18E5}" type="presParOf" srcId="{BC598806-9446-4257-B7CB-55E91E2CC5A0}" destId="{88664519-F501-4E9C-AC3A-AC64E9D690D0}" srcOrd="1" destOrd="0" presId="urn:microsoft.com/office/officeart/2005/8/layout/radial1"/>
    <dgm:cxn modelId="{4B0969FB-1036-4EAF-AB48-2ECB53BEE043}" type="presParOf" srcId="{88664519-F501-4E9C-AC3A-AC64E9D690D0}" destId="{C797D774-F82A-4A77-BD27-0ADCBC9EEC15}" srcOrd="0" destOrd="0" presId="urn:microsoft.com/office/officeart/2005/8/layout/radial1"/>
    <dgm:cxn modelId="{E91CCC1B-5374-445C-924C-6D669B014A81}" type="presParOf" srcId="{BC598806-9446-4257-B7CB-55E91E2CC5A0}" destId="{647327CB-82AD-420A-8784-75781378E417}" srcOrd="2" destOrd="0" presId="urn:microsoft.com/office/officeart/2005/8/layout/radial1"/>
    <dgm:cxn modelId="{8BDCFF64-FBF0-4181-8DDD-49E0C4A6C3FF}" type="presParOf" srcId="{BC598806-9446-4257-B7CB-55E91E2CC5A0}" destId="{2E349F0D-2013-4800-AEFC-3FF9CE1A8470}" srcOrd="3" destOrd="0" presId="urn:microsoft.com/office/officeart/2005/8/layout/radial1"/>
    <dgm:cxn modelId="{68818D8A-BC78-4127-AAE2-C16205A22A99}" type="presParOf" srcId="{2E349F0D-2013-4800-AEFC-3FF9CE1A8470}" destId="{B8396BC1-4B5A-4AAD-91AA-C862FF4182BA}" srcOrd="0" destOrd="0" presId="urn:microsoft.com/office/officeart/2005/8/layout/radial1"/>
    <dgm:cxn modelId="{173373BD-00E5-4B61-A05E-90974DFEED68}" type="presParOf" srcId="{BC598806-9446-4257-B7CB-55E91E2CC5A0}" destId="{BBC3572B-F2E4-4C3E-9EAF-1D85C9A14DDD}" srcOrd="4" destOrd="0" presId="urn:microsoft.com/office/officeart/2005/8/layout/radial1"/>
    <dgm:cxn modelId="{F022ECF0-C358-4DDA-A360-668476AB601D}" type="presParOf" srcId="{BC598806-9446-4257-B7CB-55E91E2CC5A0}" destId="{D1578D7C-D5BF-4ABE-9614-BAC860C8EB89}" srcOrd="5" destOrd="0" presId="urn:microsoft.com/office/officeart/2005/8/layout/radial1"/>
    <dgm:cxn modelId="{D730D6B8-643D-4795-86A1-B908E72A11EA}" type="presParOf" srcId="{D1578D7C-D5BF-4ABE-9614-BAC860C8EB89}" destId="{9CB82372-2C62-4573-A634-BE2DBE49C49E}" srcOrd="0" destOrd="0" presId="urn:microsoft.com/office/officeart/2005/8/layout/radial1"/>
    <dgm:cxn modelId="{D27A0A3B-85DC-4C06-98FD-A0616D11BA6F}" type="presParOf" srcId="{BC598806-9446-4257-B7CB-55E91E2CC5A0}" destId="{FDC7DB8D-1F23-4E08-8519-A455E0FBF3B9}" srcOrd="6" destOrd="0" presId="urn:microsoft.com/office/officeart/2005/8/layout/radial1"/>
    <dgm:cxn modelId="{57FC26E1-1353-42BA-A3F3-6733DC448407}" type="presParOf" srcId="{BC598806-9446-4257-B7CB-55E91E2CC5A0}" destId="{6CD29834-5F8B-482C-9088-87AC2AC3ED4F}" srcOrd="7" destOrd="0" presId="urn:microsoft.com/office/officeart/2005/8/layout/radial1"/>
    <dgm:cxn modelId="{3C2090F3-3CC8-4988-996A-00BB4B946FDE}" type="presParOf" srcId="{6CD29834-5F8B-482C-9088-87AC2AC3ED4F}" destId="{F1975CA5-39EA-4DD7-A41F-6200C1EFBCF6}" srcOrd="0" destOrd="0" presId="urn:microsoft.com/office/officeart/2005/8/layout/radial1"/>
    <dgm:cxn modelId="{E4E8EBCC-FD11-4142-9354-DF21F404415B}" type="presParOf" srcId="{BC598806-9446-4257-B7CB-55E91E2CC5A0}" destId="{0CF3DC52-E691-4707-84A8-414D93325CFC}" srcOrd="8" destOrd="0" presId="urn:microsoft.com/office/officeart/2005/8/layout/radial1"/>
    <dgm:cxn modelId="{EB27B1B5-1FB1-4216-B392-A1E47D359CD6}" type="presParOf" srcId="{BC598806-9446-4257-B7CB-55E91E2CC5A0}" destId="{EAE0CF61-27CB-4649-BBF3-4CD0D7CD365A}" srcOrd="9" destOrd="0" presId="urn:microsoft.com/office/officeart/2005/8/layout/radial1"/>
    <dgm:cxn modelId="{D14C628E-398B-46D3-BDCD-E210D24E3CAE}" type="presParOf" srcId="{EAE0CF61-27CB-4649-BBF3-4CD0D7CD365A}" destId="{54697EA4-7166-4CFA-A4B1-12D9B7952CDA}" srcOrd="0" destOrd="0" presId="urn:microsoft.com/office/officeart/2005/8/layout/radial1"/>
    <dgm:cxn modelId="{FE398421-510F-444F-8CF4-32AF3DB35E40}" type="presParOf" srcId="{BC598806-9446-4257-B7CB-55E91E2CC5A0}" destId="{44C4A801-74AD-4279-92C8-6CEED6A3D6D2}" srcOrd="10" destOrd="0" presId="urn:microsoft.com/office/officeart/2005/8/layout/radial1"/>
    <dgm:cxn modelId="{F3A6E2CD-65EC-404C-8AA9-9B4AC7FBCD34}" type="presParOf" srcId="{BC598806-9446-4257-B7CB-55E91E2CC5A0}" destId="{54FFC38D-E20A-4AEF-B969-5555D7DD1E0D}" srcOrd="11" destOrd="0" presId="urn:microsoft.com/office/officeart/2005/8/layout/radial1"/>
    <dgm:cxn modelId="{73629263-B0AC-44BF-B20C-7222FB5E367E}" type="presParOf" srcId="{54FFC38D-E20A-4AEF-B969-5555D7DD1E0D}" destId="{46129A81-1390-4AEA-BD57-689D479DEFF4}" srcOrd="0" destOrd="0" presId="urn:microsoft.com/office/officeart/2005/8/layout/radial1"/>
    <dgm:cxn modelId="{BE7F85EC-ACBC-4B90-A315-ACC0CD11F319}" type="presParOf" srcId="{BC598806-9446-4257-B7CB-55E91E2CC5A0}" destId="{2DEDEB3B-4983-4542-9449-54A7F3385875}" srcOrd="12" destOrd="0" presId="urn:microsoft.com/office/officeart/2005/8/layout/radial1"/>
    <dgm:cxn modelId="{6860E22F-84F9-4AF9-96CF-08C924941EAB}" type="presParOf" srcId="{BC598806-9446-4257-B7CB-55E91E2CC5A0}" destId="{C7EAEC7A-8013-4881-9F95-6F5991B895CE}" srcOrd="13" destOrd="0" presId="urn:microsoft.com/office/officeart/2005/8/layout/radial1"/>
    <dgm:cxn modelId="{95EB7256-9D4D-4289-8C64-86D680C90486}" type="presParOf" srcId="{C7EAEC7A-8013-4881-9F95-6F5991B895CE}" destId="{F0DF512F-7CBE-4C9D-A7BA-98C69752771C}" srcOrd="0" destOrd="0" presId="urn:microsoft.com/office/officeart/2005/8/layout/radial1"/>
    <dgm:cxn modelId="{DADE0A97-EA52-422D-8720-21A23E27126D}" type="presParOf" srcId="{BC598806-9446-4257-B7CB-55E91E2CC5A0}" destId="{80E9B723-3C09-4E97-873C-8E074DC8F625}"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7D14C5-CED9-4CFC-B338-DFB0C8090B9F}">
      <dgm:prSet phldrT="[Text]"/>
      <dgm:spPr/>
      <dgm:t>
        <a:bodyPr/>
        <a:lstStyle/>
        <a:p>
          <a:r>
            <a:rPr lang="en-US" dirty="0"/>
            <a:t>Group Task </a:t>
          </a:r>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C111C18A-FD96-4E63-821A-54D70D8DC65F}">
      <dgm:prSet phldrT="[Text]"/>
      <dgm:spPr/>
      <dgm:t>
        <a:bodyPr/>
        <a:lstStyle/>
        <a:p>
          <a:r>
            <a:rPr lang="en-US" dirty="0"/>
            <a:t>If you were Lord Bowen, how would you judge the case between Hutton and the West Cork Railway company? </a:t>
          </a:r>
        </a:p>
      </dgm:t>
    </dgm:pt>
    <dgm:pt modelId="{83BE74EF-FAB4-45A2-BBED-7CD5259AB210}" type="parTrans" cxnId="{FFD8B471-C98F-4DB5-8DE3-2AB7E896ADD5}">
      <dgm:prSet/>
      <dgm:spPr/>
      <dgm:t>
        <a:bodyPr/>
        <a:lstStyle/>
        <a:p>
          <a:endParaRPr lang="en-US"/>
        </a:p>
      </dgm:t>
    </dgm:pt>
    <dgm:pt modelId="{B4F34DE2-2DAE-4F88-8C78-BD8892EBF4FF}" type="sibTrans" cxnId="{FFD8B471-C98F-4DB5-8DE3-2AB7E896ADD5}">
      <dgm:prSet/>
      <dgm:spPr/>
      <dgm:t>
        <a:bodyPr/>
        <a:lstStyle/>
        <a:p>
          <a:endParaRPr lang="en-US"/>
        </a:p>
      </dgm:t>
    </dgm:pt>
    <dgm:pt modelId="{33EAD35F-38F2-4CB7-9A6D-B04FFD8A51FD}">
      <dgm:prSet phldrT="[Text]"/>
      <dgm:spPr/>
      <dgm:t>
        <a:bodyPr/>
        <a:lstStyle/>
        <a:p>
          <a:r>
            <a:rPr lang="en-US" dirty="0"/>
            <a:t>Give reasons for your judgement </a:t>
          </a:r>
        </a:p>
      </dgm:t>
    </dgm:pt>
    <dgm:pt modelId="{81FE7DB1-4BFC-4407-80A9-E5514E94C61D}" type="parTrans" cxnId="{FAC3D40F-8E66-452D-9CA4-C2871F2D10EF}">
      <dgm:prSet/>
      <dgm:spPr/>
      <dgm:t>
        <a:bodyPr/>
        <a:lstStyle/>
        <a:p>
          <a:endParaRPr lang="en-US"/>
        </a:p>
      </dgm:t>
    </dgm:pt>
    <dgm:pt modelId="{4B66B839-1910-459B-92B2-14846EBA7A70}" type="sibTrans" cxnId="{FAC3D40F-8E66-452D-9CA4-C2871F2D10EF}">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t>
        <a:bodyPr/>
        <a:lstStyle/>
        <a:p>
          <a:endParaRPr lang="en-US"/>
        </a:p>
      </dgm:t>
    </dgm:pt>
    <dgm:pt modelId="{A9DD881E-A532-414B-870C-8ADE2076F78C}" type="pres">
      <dgm:prSet presAssocID="{477D14C5-CED9-4CFC-B338-DFB0C8090B9F}" presName="parentText" presStyleLbl="node1" presStyleIdx="0" presStyleCnt="1">
        <dgm:presLayoutVars>
          <dgm:chMax val="0"/>
          <dgm:bulletEnabled val="1"/>
        </dgm:presLayoutVars>
      </dgm:prSet>
      <dgm:spPr/>
      <dgm:t>
        <a:bodyPr/>
        <a:lstStyle/>
        <a:p>
          <a:endParaRPr lang="en-US"/>
        </a:p>
      </dgm:t>
    </dgm:pt>
    <dgm:pt modelId="{CD5F6E02-AD43-4E7A-935B-DDF5D6C74800}" type="pres">
      <dgm:prSet presAssocID="{477D14C5-CED9-4CFC-B338-DFB0C8090B9F}" presName="childText" presStyleLbl="revTx" presStyleIdx="0" presStyleCnt="1">
        <dgm:presLayoutVars>
          <dgm:bulletEnabled val="1"/>
        </dgm:presLayoutVars>
      </dgm:prSet>
      <dgm:spPr/>
      <dgm:t>
        <a:bodyPr/>
        <a:lstStyle/>
        <a:p>
          <a:endParaRPr lang="en-US"/>
        </a:p>
      </dgm:t>
    </dgm:pt>
  </dgm:ptLst>
  <dgm:cxnLst>
    <dgm:cxn modelId="{8D0A4494-246A-45A7-AB6A-CDBC9E33ECD3}" type="presOf" srcId="{477D14C5-CED9-4CFC-B338-DFB0C8090B9F}" destId="{A9DD881E-A532-414B-870C-8ADE2076F78C}" srcOrd="0" destOrd="0" presId="urn:microsoft.com/office/officeart/2005/8/layout/vList2"/>
    <dgm:cxn modelId="{109ECBC1-64DC-48B7-847D-6354B293D099}" type="presOf" srcId="{33EAD35F-38F2-4CB7-9A6D-B04FFD8A51FD}" destId="{CD5F6E02-AD43-4E7A-935B-DDF5D6C74800}" srcOrd="0" destOrd="1" presId="urn:microsoft.com/office/officeart/2005/8/layout/vList2"/>
    <dgm:cxn modelId="{FFD8B471-C98F-4DB5-8DE3-2AB7E896ADD5}" srcId="{477D14C5-CED9-4CFC-B338-DFB0C8090B9F}" destId="{C111C18A-FD96-4E63-821A-54D70D8DC65F}" srcOrd="0" destOrd="0" parTransId="{83BE74EF-FAB4-45A2-BBED-7CD5259AB210}" sibTransId="{B4F34DE2-2DAE-4F88-8C78-BD8892EBF4FF}"/>
    <dgm:cxn modelId="{5BDE416F-F97E-4F73-BE1A-C12EA4F60682}" type="presOf" srcId="{90119837-5B71-4D44-BB01-DB0B084933C8}" destId="{ED5DCCC5-BCA8-4491-AA37-BAF153ECA184}" srcOrd="0" destOrd="0" presId="urn:microsoft.com/office/officeart/2005/8/layout/vList2"/>
    <dgm:cxn modelId="{FAC3D40F-8E66-452D-9CA4-C2871F2D10EF}" srcId="{477D14C5-CED9-4CFC-B338-DFB0C8090B9F}" destId="{33EAD35F-38F2-4CB7-9A6D-B04FFD8A51FD}" srcOrd="1" destOrd="0" parTransId="{81FE7DB1-4BFC-4407-80A9-E5514E94C61D}" sibTransId="{4B66B839-1910-459B-92B2-14846EBA7A70}"/>
    <dgm:cxn modelId="{594ECC8D-94FA-41B7-9F5F-6B7A67E36EF5}" type="presOf" srcId="{C111C18A-FD96-4E63-821A-54D70D8DC65F}" destId="{CD5F6E02-AD43-4E7A-935B-DDF5D6C74800}" srcOrd="0" destOrd="0" presId="urn:microsoft.com/office/officeart/2005/8/layout/vList2"/>
    <dgm:cxn modelId="{7D461F02-AB37-447A-AC6B-D31C4D2EC6A9}" srcId="{90119837-5B71-4D44-BB01-DB0B084933C8}" destId="{477D14C5-CED9-4CFC-B338-DFB0C8090B9F}" srcOrd="0" destOrd="0" parTransId="{92DFCBC7-BC14-4697-8ECD-BF0D5B1EDA3B}" sibTransId="{87E3C0DB-7BEE-424E-8E11-B838D238D595}"/>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7D14C5-CED9-4CFC-B338-DFB0C8090B9F}">
      <dgm:prSet phldrT="[Text]"/>
      <dgm:spPr/>
      <dgm:t>
        <a:bodyPr/>
        <a:lstStyle/>
        <a:p>
          <a:r>
            <a:rPr lang="en-US" dirty="0"/>
            <a:t>Group Task </a:t>
          </a:r>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C111C18A-FD96-4E63-821A-54D70D8DC65F}">
      <dgm:prSet phldrT="[Text]"/>
      <dgm:spPr/>
      <dgm:t>
        <a:bodyPr/>
        <a:lstStyle/>
        <a:p>
          <a:r>
            <a:rPr lang="en-US" dirty="0"/>
            <a:t>In what ways could Nestle have marketed its products without being accused of killing ‘third world babies’?</a:t>
          </a:r>
        </a:p>
      </dgm:t>
    </dgm:pt>
    <dgm:pt modelId="{83BE74EF-FAB4-45A2-BBED-7CD5259AB210}" type="parTrans" cxnId="{FFD8B471-C98F-4DB5-8DE3-2AB7E896ADD5}">
      <dgm:prSet/>
      <dgm:spPr/>
      <dgm:t>
        <a:bodyPr/>
        <a:lstStyle/>
        <a:p>
          <a:endParaRPr lang="en-US"/>
        </a:p>
      </dgm:t>
    </dgm:pt>
    <dgm:pt modelId="{B4F34DE2-2DAE-4F88-8C78-BD8892EBF4FF}" type="sibTrans" cxnId="{FFD8B471-C98F-4DB5-8DE3-2AB7E896ADD5}">
      <dgm:prSet/>
      <dgm:spPr/>
      <dgm:t>
        <a:bodyPr/>
        <a:lstStyle/>
        <a:p>
          <a:endParaRPr lang="en-US"/>
        </a:p>
      </dgm:t>
    </dgm:pt>
    <dgm:pt modelId="{33EAD35F-38F2-4CB7-9A6D-B04FFD8A51FD}">
      <dgm:prSet phldrT="[Text]"/>
      <dgm:spPr/>
      <dgm:t>
        <a:bodyPr/>
        <a:lstStyle/>
        <a:p>
          <a:r>
            <a:rPr lang="en-US" dirty="0"/>
            <a:t>What advice would you give to companies to protect themselves against such scandals in the future?</a:t>
          </a:r>
        </a:p>
      </dgm:t>
    </dgm:pt>
    <dgm:pt modelId="{4B66B839-1910-459B-92B2-14846EBA7A70}" type="sibTrans" cxnId="{FAC3D40F-8E66-452D-9CA4-C2871F2D10EF}">
      <dgm:prSet/>
      <dgm:spPr/>
      <dgm:t>
        <a:bodyPr/>
        <a:lstStyle/>
        <a:p>
          <a:endParaRPr lang="en-US"/>
        </a:p>
      </dgm:t>
    </dgm:pt>
    <dgm:pt modelId="{81FE7DB1-4BFC-4407-80A9-E5514E94C61D}" type="parTrans" cxnId="{FAC3D40F-8E66-452D-9CA4-C2871F2D10EF}">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t>
        <a:bodyPr/>
        <a:lstStyle/>
        <a:p>
          <a:endParaRPr lang="en-US"/>
        </a:p>
      </dgm:t>
    </dgm:pt>
    <dgm:pt modelId="{A9DD881E-A532-414B-870C-8ADE2076F78C}" type="pres">
      <dgm:prSet presAssocID="{477D14C5-CED9-4CFC-B338-DFB0C8090B9F}" presName="parentText" presStyleLbl="node1" presStyleIdx="0" presStyleCnt="1" custLinFactNeighborY="-8521">
        <dgm:presLayoutVars>
          <dgm:chMax val="0"/>
          <dgm:bulletEnabled val="1"/>
        </dgm:presLayoutVars>
      </dgm:prSet>
      <dgm:spPr/>
      <dgm:t>
        <a:bodyPr/>
        <a:lstStyle/>
        <a:p>
          <a:endParaRPr lang="en-US"/>
        </a:p>
      </dgm:t>
    </dgm:pt>
    <dgm:pt modelId="{CD5F6E02-AD43-4E7A-935B-DDF5D6C74800}" type="pres">
      <dgm:prSet presAssocID="{477D14C5-CED9-4CFC-B338-DFB0C8090B9F}" presName="childText" presStyleLbl="revTx" presStyleIdx="0" presStyleCnt="1">
        <dgm:presLayoutVars>
          <dgm:bulletEnabled val="1"/>
        </dgm:presLayoutVars>
      </dgm:prSet>
      <dgm:spPr/>
      <dgm:t>
        <a:bodyPr/>
        <a:lstStyle/>
        <a:p>
          <a:endParaRPr lang="en-US"/>
        </a:p>
      </dgm:t>
    </dgm:pt>
  </dgm:ptLst>
  <dgm:cxnLst>
    <dgm:cxn modelId="{8D0A4494-246A-45A7-AB6A-CDBC9E33ECD3}" type="presOf" srcId="{477D14C5-CED9-4CFC-B338-DFB0C8090B9F}" destId="{A9DD881E-A532-414B-870C-8ADE2076F78C}" srcOrd="0" destOrd="0" presId="urn:microsoft.com/office/officeart/2005/8/layout/vList2"/>
    <dgm:cxn modelId="{109ECBC1-64DC-48B7-847D-6354B293D099}" type="presOf" srcId="{33EAD35F-38F2-4CB7-9A6D-B04FFD8A51FD}" destId="{CD5F6E02-AD43-4E7A-935B-DDF5D6C74800}" srcOrd="0" destOrd="1" presId="urn:microsoft.com/office/officeart/2005/8/layout/vList2"/>
    <dgm:cxn modelId="{FFD8B471-C98F-4DB5-8DE3-2AB7E896ADD5}" srcId="{477D14C5-CED9-4CFC-B338-DFB0C8090B9F}" destId="{C111C18A-FD96-4E63-821A-54D70D8DC65F}" srcOrd="0" destOrd="0" parTransId="{83BE74EF-FAB4-45A2-BBED-7CD5259AB210}" sibTransId="{B4F34DE2-2DAE-4F88-8C78-BD8892EBF4FF}"/>
    <dgm:cxn modelId="{5BDE416F-F97E-4F73-BE1A-C12EA4F60682}" type="presOf" srcId="{90119837-5B71-4D44-BB01-DB0B084933C8}" destId="{ED5DCCC5-BCA8-4491-AA37-BAF153ECA184}" srcOrd="0" destOrd="0" presId="urn:microsoft.com/office/officeart/2005/8/layout/vList2"/>
    <dgm:cxn modelId="{FAC3D40F-8E66-452D-9CA4-C2871F2D10EF}" srcId="{477D14C5-CED9-4CFC-B338-DFB0C8090B9F}" destId="{33EAD35F-38F2-4CB7-9A6D-B04FFD8A51FD}" srcOrd="1" destOrd="0" parTransId="{81FE7DB1-4BFC-4407-80A9-E5514E94C61D}" sibTransId="{4B66B839-1910-459B-92B2-14846EBA7A70}"/>
    <dgm:cxn modelId="{594ECC8D-94FA-41B7-9F5F-6B7A67E36EF5}" type="presOf" srcId="{C111C18A-FD96-4E63-821A-54D70D8DC65F}" destId="{CD5F6E02-AD43-4E7A-935B-DDF5D6C74800}" srcOrd="0" destOrd="0" presId="urn:microsoft.com/office/officeart/2005/8/layout/vList2"/>
    <dgm:cxn modelId="{7D461F02-AB37-447A-AC6B-D31C4D2EC6A9}" srcId="{90119837-5B71-4D44-BB01-DB0B084933C8}" destId="{477D14C5-CED9-4CFC-B338-DFB0C8090B9F}" srcOrd="0" destOrd="0" parTransId="{92DFCBC7-BC14-4697-8ECD-BF0D5B1EDA3B}" sibTransId="{87E3C0DB-7BEE-424E-8E11-B838D238D595}"/>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119837-5B71-4D44-BB01-DB0B084933C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77D14C5-CED9-4CFC-B338-DFB0C8090B9F}">
      <dgm:prSet phldrT="[Text]"/>
      <dgm:spPr/>
      <dgm:t>
        <a:bodyPr/>
        <a:lstStyle/>
        <a:p>
          <a:r>
            <a:rPr lang="en-US" dirty="0"/>
            <a:t>Group Task </a:t>
          </a:r>
        </a:p>
      </dgm:t>
      <dgm:extLst>
        <a:ext uri="{E40237B7-FDA0-4F09-8148-C483321AD2D9}">
          <dgm14:cNvPr xmlns:dgm14="http://schemas.microsoft.com/office/drawing/2010/diagram" id="0" name="" descr="Vertical bullet list showing 3 groups arranged one below the other and bullet points are present under each group."/>
        </a:ext>
      </dgm:extLst>
    </dgm:pt>
    <dgm:pt modelId="{92DFCBC7-BC14-4697-8ECD-BF0D5B1EDA3B}" type="parTrans" cxnId="{7D461F02-AB37-447A-AC6B-D31C4D2EC6A9}">
      <dgm:prSet/>
      <dgm:spPr/>
      <dgm:t>
        <a:bodyPr/>
        <a:lstStyle/>
        <a:p>
          <a:endParaRPr lang="en-US"/>
        </a:p>
      </dgm:t>
    </dgm:pt>
    <dgm:pt modelId="{87E3C0DB-7BEE-424E-8E11-B838D238D595}" type="sibTrans" cxnId="{7D461F02-AB37-447A-AC6B-D31C4D2EC6A9}">
      <dgm:prSet/>
      <dgm:spPr/>
      <dgm:t>
        <a:bodyPr/>
        <a:lstStyle/>
        <a:p>
          <a:endParaRPr lang="en-US"/>
        </a:p>
      </dgm:t>
    </dgm:pt>
    <dgm:pt modelId="{C111C18A-FD96-4E63-821A-54D70D8DC65F}">
      <dgm:prSet phldrT="[Text]"/>
      <dgm:spPr/>
      <dgm:t>
        <a:bodyPr/>
        <a:lstStyle/>
        <a:p>
          <a:r>
            <a:rPr lang="en-US" dirty="0"/>
            <a:t>Compare and contrast the development of CSR in developing and developed countries </a:t>
          </a:r>
        </a:p>
      </dgm:t>
    </dgm:pt>
    <dgm:pt modelId="{83BE74EF-FAB4-45A2-BBED-7CD5259AB210}" type="parTrans" cxnId="{FFD8B471-C98F-4DB5-8DE3-2AB7E896ADD5}">
      <dgm:prSet/>
      <dgm:spPr/>
      <dgm:t>
        <a:bodyPr/>
        <a:lstStyle/>
        <a:p>
          <a:endParaRPr lang="en-US"/>
        </a:p>
      </dgm:t>
    </dgm:pt>
    <dgm:pt modelId="{B4F34DE2-2DAE-4F88-8C78-BD8892EBF4FF}" type="sibTrans" cxnId="{FFD8B471-C98F-4DB5-8DE3-2AB7E896ADD5}">
      <dgm:prSet/>
      <dgm:spPr/>
      <dgm:t>
        <a:bodyPr/>
        <a:lstStyle/>
        <a:p>
          <a:endParaRPr lang="en-US"/>
        </a:p>
      </dgm:t>
    </dgm:pt>
    <dgm:pt modelId="{9A2B0210-ADB1-4F38-97AF-7B8402F8E808}">
      <dgm:prSet phldrT="[Text]"/>
      <dgm:spPr/>
      <dgm:t>
        <a:bodyPr/>
        <a:lstStyle/>
        <a:p>
          <a:endParaRPr lang="en-US" dirty="0"/>
        </a:p>
      </dgm:t>
    </dgm:pt>
    <dgm:pt modelId="{283FC783-2EBB-452B-82EB-3552DA5C9CBF}" type="parTrans" cxnId="{14CDA7BE-6503-418F-9E10-929B6F4685AF}">
      <dgm:prSet/>
      <dgm:spPr/>
      <dgm:t>
        <a:bodyPr/>
        <a:lstStyle/>
        <a:p>
          <a:endParaRPr lang="en-US"/>
        </a:p>
      </dgm:t>
    </dgm:pt>
    <dgm:pt modelId="{7115548A-8F5F-439E-82F0-4DACB1DCAEF1}" type="sibTrans" cxnId="{14CDA7BE-6503-418F-9E10-929B6F4685AF}">
      <dgm:prSet/>
      <dgm:spPr/>
      <dgm:t>
        <a:bodyPr/>
        <a:lstStyle/>
        <a:p>
          <a:endParaRPr lang="en-US"/>
        </a:p>
      </dgm:t>
    </dgm:pt>
    <dgm:pt modelId="{ED5DCCC5-BCA8-4491-AA37-BAF153ECA184}" type="pres">
      <dgm:prSet presAssocID="{90119837-5B71-4D44-BB01-DB0B084933C8}" presName="linear" presStyleCnt="0">
        <dgm:presLayoutVars>
          <dgm:animLvl val="lvl"/>
          <dgm:resizeHandles val="exact"/>
        </dgm:presLayoutVars>
      </dgm:prSet>
      <dgm:spPr/>
      <dgm:t>
        <a:bodyPr/>
        <a:lstStyle/>
        <a:p>
          <a:endParaRPr lang="en-US"/>
        </a:p>
      </dgm:t>
    </dgm:pt>
    <dgm:pt modelId="{A9DD881E-A532-414B-870C-8ADE2076F78C}" type="pres">
      <dgm:prSet presAssocID="{477D14C5-CED9-4CFC-B338-DFB0C8090B9F}" presName="parentText" presStyleLbl="node1" presStyleIdx="0" presStyleCnt="1" custLinFactNeighborX="-3" custLinFactNeighborY="-71949">
        <dgm:presLayoutVars>
          <dgm:chMax val="0"/>
          <dgm:bulletEnabled val="1"/>
        </dgm:presLayoutVars>
      </dgm:prSet>
      <dgm:spPr/>
      <dgm:t>
        <a:bodyPr/>
        <a:lstStyle/>
        <a:p>
          <a:endParaRPr lang="en-US"/>
        </a:p>
      </dgm:t>
    </dgm:pt>
    <dgm:pt modelId="{CD5F6E02-AD43-4E7A-935B-DDF5D6C74800}" type="pres">
      <dgm:prSet presAssocID="{477D14C5-CED9-4CFC-B338-DFB0C8090B9F}" presName="childText" presStyleLbl="revTx" presStyleIdx="0" presStyleCnt="1" custLinFactNeighborX="790" custLinFactNeighborY="2037">
        <dgm:presLayoutVars>
          <dgm:bulletEnabled val="1"/>
        </dgm:presLayoutVars>
      </dgm:prSet>
      <dgm:spPr/>
      <dgm:t>
        <a:bodyPr/>
        <a:lstStyle/>
        <a:p>
          <a:endParaRPr lang="en-US"/>
        </a:p>
      </dgm:t>
    </dgm:pt>
  </dgm:ptLst>
  <dgm:cxnLst>
    <dgm:cxn modelId="{8D0A4494-246A-45A7-AB6A-CDBC9E33ECD3}" type="presOf" srcId="{477D14C5-CED9-4CFC-B338-DFB0C8090B9F}" destId="{A9DD881E-A532-414B-870C-8ADE2076F78C}" srcOrd="0" destOrd="0" presId="urn:microsoft.com/office/officeart/2005/8/layout/vList2"/>
    <dgm:cxn modelId="{14CDA7BE-6503-418F-9E10-929B6F4685AF}" srcId="{477D14C5-CED9-4CFC-B338-DFB0C8090B9F}" destId="{9A2B0210-ADB1-4F38-97AF-7B8402F8E808}" srcOrd="1" destOrd="0" parTransId="{283FC783-2EBB-452B-82EB-3552DA5C9CBF}" sibTransId="{7115548A-8F5F-439E-82F0-4DACB1DCAEF1}"/>
    <dgm:cxn modelId="{FFD8B471-C98F-4DB5-8DE3-2AB7E896ADD5}" srcId="{477D14C5-CED9-4CFC-B338-DFB0C8090B9F}" destId="{C111C18A-FD96-4E63-821A-54D70D8DC65F}" srcOrd="0" destOrd="0" parTransId="{83BE74EF-FAB4-45A2-BBED-7CD5259AB210}" sibTransId="{B4F34DE2-2DAE-4F88-8C78-BD8892EBF4FF}"/>
    <dgm:cxn modelId="{D9F46783-B2F1-4A77-9A7B-930233C31D0A}" type="presOf" srcId="{9A2B0210-ADB1-4F38-97AF-7B8402F8E808}" destId="{CD5F6E02-AD43-4E7A-935B-DDF5D6C74800}" srcOrd="0" destOrd="1" presId="urn:microsoft.com/office/officeart/2005/8/layout/vList2"/>
    <dgm:cxn modelId="{5BDE416F-F97E-4F73-BE1A-C12EA4F60682}" type="presOf" srcId="{90119837-5B71-4D44-BB01-DB0B084933C8}" destId="{ED5DCCC5-BCA8-4491-AA37-BAF153ECA184}" srcOrd="0" destOrd="0" presId="urn:microsoft.com/office/officeart/2005/8/layout/vList2"/>
    <dgm:cxn modelId="{594ECC8D-94FA-41B7-9F5F-6B7A67E36EF5}" type="presOf" srcId="{C111C18A-FD96-4E63-821A-54D70D8DC65F}" destId="{CD5F6E02-AD43-4E7A-935B-DDF5D6C74800}" srcOrd="0" destOrd="0" presId="urn:microsoft.com/office/officeart/2005/8/layout/vList2"/>
    <dgm:cxn modelId="{7D461F02-AB37-447A-AC6B-D31C4D2EC6A9}" srcId="{90119837-5B71-4D44-BB01-DB0B084933C8}" destId="{477D14C5-CED9-4CFC-B338-DFB0C8090B9F}" srcOrd="0" destOrd="0" parTransId="{92DFCBC7-BC14-4697-8ECD-BF0D5B1EDA3B}" sibTransId="{87E3C0DB-7BEE-424E-8E11-B838D238D595}"/>
    <dgm:cxn modelId="{0910C0A3-A67A-496C-8A74-C4E35FED4675}" type="presParOf" srcId="{ED5DCCC5-BCA8-4491-AA37-BAF153ECA184}" destId="{A9DD881E-A532-414B-870C-8ADE2076F78C}" srcOrd="0" destOrd="0" presId="urn:microsoft.com/office/officeart/2005/8/layout/vList2"/>
    <dgm:cxn modelId="{9334B2F5-7FCF-4B1F-B6AA-DB249F4421A1}" type="presParOf" srcId="{ED5DCCC5-BCA8-4491-AA37-BAF153ECA184}" destId="{CD5F6E02-AD43-4E7A-935B-DDF5D6C7480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EFD72-3B6F-439A-9CD5-0AF0D2D0A208}">
      <dsp:nvSpPr>
        <dsp:cNvPr id="0" name=""/>
        <dsp:cNvSpPr/>
      </dsp:nvSpPr>
      <dsp:spPr>
        <a:xfrm>
          <a:off x="2962696" y="1615877"/>
          <a:ext cx="1386631" cy="13866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a:latin typeface="Times New Roman" panose="02020603050405020304" pitchFamily="18" charset="0"/>
              <a:cs typeface="Times New Roman" panose="02020603050405020304" pitchFamily="18" charset="0"/>
            </a:rPr>
            <a:t>CSR</a:t>
          </a:r>
        </a:p>
      </dsp:txBody>
      <dsp:txXfrm>
        <a:off x="3165763" y="1818944"/>
        <a:ext cx="980497" cy="980497"/>
      </dsp:txXfrm>
    </dsp:sp>
    <dsp:sp modelId="{88664519-F501-4E9C-AC3A-AC64E9D690D0}">
      <dsp:nvSpPr>
        <dsp:cNvPr id="0" name=""/>
        <dsp:cNvSpPr/>
      </dsp:nvSpPr>
      <dsp:spPr>
        <a:xfrm rot="16200000">
          <a:off x="3489947" y="1435706"/>
          <a:ext cx="332129" cy="28210"/>
        </a:xfrm>
        <a:custGeom>
          <a:avLst/>
          <a:gdLst/>
          <a:ahLst/>
          <a:cxnLst/>
          <a:rect l="0" t="0" r="0" b="0"/>
          <a:pathLst>
            <a:path>
              <a:moveTo>
                <a:pt x="0" y="14105"/>
              </a:moveTo>
              <a:lnTo>
                <a:pt x="332129" y="141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647709" y="1441508"/>
        <a:ext cx="16606" cy="16606"/>
      </dsp:txXfrm>
    </dsp:sp>
    <dsp:sp modelId="{647327CB-82AD-420A-8784-75781378E417}">
      <dsp:nvSpPr>
        <dsp:cNvPr id="0" name=""/>
        <dsp:cNvSpPr/>
      </dsp:nvSpPr>
      <dsp:spPr>
        <a:xfrm>
          <a:off x="2962696" y="-102884"/>
          <a:ext cx="1386631" cy="13866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a:latin typeface="Times New Roman" panose="02020603050405020304" pitchFamily="18" charset="0"/>
              <a:cs typeface="Times New Roman" panose="02020603050405020304" pitchFamily="18" charset="0"/>
            </a:rPr>
            <a:t>Emergence of NGOs &amp; Civil societies</a:t>
          </a:r>
          <a:r>
            <a:rPr lang="en-US" sz="1050" kern="1200" dirty="0"/>
            <a:t>	</a:t>
          </a:r>
        </a:p>
      </dsp:txBody>
      <dsp:txXfrm>
        <a:off x="3165763" y="100183"/>
        <a:ext cx="980497" cy="980497"/>
      </dsp:txXfrm>
    </dsp:sp>
    <dsp:sp modelId="{2E349F0D-2013-4800-AEFC-3FF9CE1A8470}">
      <dsp:nvSpPr>
        <dsp:cNvPr id="0" name=""/>
        <dsp:cNvSpPr/>
      </dsp:nvSpPr>
      <dsp:spPr>
        <a:xfrm rot="19285714">
          <a:off x="4161838" y="1759272"/>
          <a:ext cx="332129" cy="28210"/>
        </a:xfrm>
        <a:custGeom>
          <a:avLst/>
          <a:gdLst/>
          <a:ahLst/>
          <a:cxnLst/>
          <a:rect l="0" t="0" r="0" b="0"/>
          <a:pathLst>
            <a:path>
              <a:moveTo>
                <a:pt x="0" y="14105"/>
              </a:moveTo>
              <a:lnTo>
                <a:pt x="332129" y="141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319600" y="1765074"/>
        <a:ext cx="16606" cy="16606"/>
      </dsp:txXfrm>
    </dsp:sp>
    <dsp:sp modelId="{BBC3572B-F2E4-4C3E-9EAF-1D85C9A14DDD}">
      <dsp:nvSpPr>
        <dsp:cNvPr id="0" name=""/>
        <dsp:cNvSpPr/>
      </dsp:nvSpPr>
      <dsp:spPr>
        <a:xfrm>
          <a:off x="4306478" y="544246"/>
          <a:ext cx="1386631" cy="13866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a:latin typeface="Times New Roman" panose="02020603050405020304" pitchFamily="18" charset="0"/>
              <a:cs typeface="Times New Roman" panose="02020603050405020304" pitchFamily="18" charset="0"/>
            </a:rPr>
            <a:t>Social Responsible investment</a:t>
          </a:r>
        </a:p>
      </dsp:txBody>
      <dsp:txXfrm>
        <a:off x="4509545" y="747313"/>
        <a:ext cx="980497" cy="980497"/>
      </dsp:txXfrm>
    </dsp:sp>
    <dsp:sp modelId="{D1578D7C-D5BF-4ABE-9614-BAC860C8EB89}">
      <dsp:nvSpPr>
        <dsp:cNvPr id="0" name=""/>
        <dsp:cNvSpPr/>
      </dsp:nvSpPr>
      <dsp:spPr>
        <a:xfrm rot="771429">
          <a:off x="4327781" y="2486317"/>
          <a:ext cx="332129" cy="28210"/>
        </a:xfrm>
        <a:custGeom>
          <a:avLst/>
          <a:gdLst/>
          <a:ahLst/>
          <a:cxnLst/>
          <a:rect l="0" t="0" r="0" b="0"/>
          <a:pathLst>
            <a:path>
              <a:moveTo>
                <a:pt x="0" y="14105"/>
              </a:moveTo>
              <a:lnTo>
                <a:pt x="332129" y="141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485543" y="2492119"/>
        <a:ext cx="16606" cy="16606"/>
      </dsp:txXfrm>
    </dsp:sp>
    <dsp:sp modelId="{FDC7DB8D-1F23-4E08-8519-A455E0FBF3B9}">
      <dsp:nvSpPr>
        <dsp:cNvPr id="0" name=""/>
        <dsp:cNvSpPr/>
      </dsp:nvSpPr>
      <dsp:spPr>
        <a:xfrm>
          <a:off x="4638365" y="1998337"/>
          <a:ext cx="1386631" cy="13866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a:latin typeface="Times New Roman" panose="02020603050405020304" pitchFamily="18" charset="0"/>
              <a:cs typeface="Times New Roman" panose="02020603050405020304" pitchFamily="18" charset="0"/>
            </a:rPr>
            <a:t>Public opinions</a:t>
          </a:r>
        </a:p>
      </dsp:txBody>
      <dsp:txXfrm>
        <a:off x="4841432" y="2201404"/>
        <a:ext cx="980497" cy="980497"/>
      </dsp:txXfrm>
    </dsp:sp>
    <dsp:sp modelId="{6CD29834-5F8B-482C-9088-87AC2AC3ED4F}">
      <dsp:nvSpPr>
        <dsp:cNvPr id="0" name=""/>
        <dsp:cNvSpPr/>
      </dsp:nvSpPr>
      <dsp:spPr>
        <a:xfrm rot="3857143">
          <a:off x="3862818" y="3069362"/>
          <a:ext cx="332129" cy="28210"/>
        </a:xfrm>
        <a:custGeom>
          <a:avLst/>
          <a:gdLst/>
          <a:ahLst/>
          <a:cxnLst/>
          <a:rect l="0" t="0" r="0" b="0"/>
          <a:pathLst>
            <a:path>
              <a:moveTo>
                <a:pt x="0" y="14105"/>
              </a:moveTo>
              <a:lnTo>
                <a:pt x="332129" y="141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20580" y="3075164"/>
        <a:ext cx="16606" cy="16606"/>
      </dsp:txXfrm>
    </dsp:sp>
    <dsp:sp modelId="{0CF3DC52-E691-4707-84A8-414D93325CFC}">
      <dsp:nvSpPr>
        <dsp:cNvPr id="0" name=""/>
        <dsp:cNvSpPr/>
      </dsp:nvSpPr>
      <dsp:spPr>
        <a:xfrm>
          <a:off x="3708439" y="3164427"/>
          <a:ext cx="1386631" cy="13866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a:latin typeface="Times New Roman" panose="02020603050405020304" pitchFamily="18" charset="0"/>
              <a:cs typeface="Times New Roman" panose="02020603050405020304" pitchFamily="18" charset="0"/>
            </a:rPr>
            <a:t>Codes and standards</a:t>
          </a:r>
        </a:p>
      </dsp:txBody>
      <dsp:txXfrm>
        <a:off x="3911506" y="3367494"/>
        <a:ext cx="980497" cy="980497"/>
      </dsp:txXfrm>
    </dsp:sp>
    <dsp:sp modelId="{EAE0CF61-27CB-4649-BBF3-4CD0D7CD365A}">
      <dsp:nvSpPr>
        <dsp:cNvPr id="0" name=""/>
        <dsp:cNvSpPr/>
      </dsp:nvSpPr>
      <dsp:spPr>
        <a:xfrm rot="6942857">
          <a:off x="3117076" y="3069362"/>
          <a:ext cx="332129" cy="28210"/>
        </a:xfrm>
        <a:custGeom>
          <a:avLst/>
          <a:gdLst/>
          <a:ahLst/>
          <a:cxnLst/>
          <a:rect l="0" t="0" r="0" b="0"/>
          <a:pathLst>
            <a:path>
              <a:moveTo>
                <a:pt x="0" y="14105"/>
              </a:moveTo>
              <a:lnTo>
                <a:pt x="332129" y="141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274837" y="3075164"/>
        <a:ext cx="16606" cy="16606"/>
      </dsp:txXfrm>
    </dsp:sp>
    <dsp:sp modelId="{44C4A801-74AD-4279-92C8-6CEED6A3D6D2}">
      <dsp:nvSpPr>
        <dsp:cNvPr id="0" name=""/>
        <dsp:cNvSpPr/>
      </dsp:nvSpPr>
      <dsp:spPr>
        <a:xfrm>
          <a:off x="2216953" y="3164427"/>
          <a:ext cx="1386631" cy="13866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a:latin typeface="Times New Roman" panose="02020603050405020304" pitchFamily="18" charset="0"/>
              <a:cs typeface="Times New Roman" panose="02020603050405020304" pitchFamily="18" charset="0"/>
            </a:rPr>
            <a:t>Government </a:t>
          </a:r>
          <a:r>
            <a:rPr lang="en-US" sz="1050" kern="1200" dirty="0" smtClean="0">
              <a:latin typeface="Times New Roman" panose="02020603050405020304" pitchFamily="18" charset="0"/>
              <a:cs typeface="Times New Roman" panose="02020603050405020304" pitchFamily="18" charset="0"/>
            </a:rPr>
            <a:t>initiatives </a:t>
          </a:r>
          <a:r>
            <a:rPr lang="en-US" sz="1050" kern="1200" dirty="0">
              <a:latin typeface="Times New Roman" panose="02020603050405020304" pitchFamily="18" charset="0"/>
              <a:cs typeface="Times New Roman" panose="02020603050405020304" pitchFamily="18" charset="0"/>
            </a:rPr>
            <a:t>and alliances</a:t>
          </a:r>
        </a:p>
      </dsp:txBody>
      <dsp:txXfrm>
        <a:off x="2420020" y="3367494"/>
        <a:ext cx="980497" cy="980497"/>
      </dsp:txXfrm>
    </dsp:sp>
    <dsp:sp modelId="{54FFC38D-E20A-4AEF-B969-5555D7DD1E0D}">
      <dsp:nvSpPr>
        <dsp:cNvPr id="0" name=""/>
        <dsp:cNvSpPr/>
      </dsp:nvSpPr>
      <dsp:spPr>
        <a:xfrm rot="10028571">
          <a:off x="2652113" y="2486317"/>
          <a:ext cx="332129" cy="28210"/>
        </a:xfrm>
        <a:custGeom>
          <a:avLst/>
          <a:gdLst/>
          <a:ahLst/>
          <a:cxnLst/>
          <a:rect l="0" t="0" r="0" b="0"/>
          <a:pathLst>
            <a:path>
              <a:moveTo>
                <a:pt x="0" y="14105"/>
              </a:moveTo>
              <a:lnTo>
                <a:pt x="332129" y="141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809874" y="2492119"/>
        <a:ext cx="16606" cy="16606"/>
      </dsp:txXfrm>
    </dsp:sp>
    <dsp:sp modelId="{2DEDEB3B-4983-4542-9449-54A7F3385875}">
      <dsp:nvSpPr>
        <dsp:cNvPr id="0" name=""/>
        <dsp:cNvSpPr/>
      </dsp:nvSpPr>
      <dsp:spPr>
        <a:xfrm>
          <a:off x="1287028" y="1998337"/>
          <a:ext cx="1386631" cy="13866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0" kern="1200" dirty="0">
              <a:latin typeface="Times New Roman" panose="02020603050405020304" pitchFamily="18" charset="0"/>
              <a:cs typeface="Times New Roman" panose="02020603050405020304" pitchFamily="18" charset="0"/>
            </a:rPr>
            <a:t>Globalisation</a:t>
          </a:r>
          <a:r>
            <a:rPr lang="en-US" sz="1050" b="0" kern="1200" dirty="0">
              <a:latin typeface="Times New Roman" panose="02020603050405020304" pitchFamily="18" charset="0"/>
              <a:cs typeface="Times New Roman" panose="02020603050405020304" pitchFamily="18" charset="0"/>
            </a:rPr>
            <a:t> </a:t>
          </a:r>
        </a:p>
      </dsp:txBody>
      <dsp:txXfrm>
        <a:off x="1490095" y="2201404"/>
        <a:ext cx="980497" cy="980497"/>
      </dsp:txXfrm>
    </dsp:sp>
    <dsp:sp modelId="{C7EAEC7A-8013-4881-9F95-6F5991B895CE}">
      <dsp:nvSpPr>
        <dsp:cNvPr id="0" name=""/>
        <dsp:cNvSpPr/>
      </dsp:nvSpPr>
      <dsp:spPr>
        <a:xfrm rot="13114286">
          <a:off x="2818056" y="1759272"/>
          <a:ext cx="332129" cy="28210"/>
        </a:xfrm>
        <a:custGeom>
          <a:avLst/>
          <a:gdLst/>
          <a:ahLst/>
          <a:cxnLst/>
          <a:rect l="0" t="0" r="0" b="0"/>
          <a:pathLst>
            <a:path>
              <a:moveTo>
                <a:pt x="0" y="14105"/>
              </a:moveTo>
              <a:lnTo>
                <a:pt x="332129" y="1410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975818" y="1765074"/>
        <a:ext cx="16606" cy="16606"/>
      </dsp:txXfrm>
    </dsp:sp>
    <dsp:sp modelId="{80E9B723-3C09-4E97-873C-8E074DC8F625}">
      <dsp:nvSpPr>
        <dsp:cNvPr id="0" name=""/>
        <dsp:cNvSpPr/>
      </dsp:nvSpPr>
      <dsp:spPr>
        <a:xfrm>
          <a:off x="1618914" y="544246"/>
          <a:ext cx="1386631" cy="13866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dirty="0">
              <a:latin typeface="Times New Roman" panose="02020603050405020304" pitchFamily="18" charset="0"/>
              <a:cs typeface="Times New Roman" panose="02020603050405020304" pitchFamily="18" charset="0"/>
            </a:rPr>
            <a:t>Employee relations </a:t>
          </a:r>
        </a:p>
      </dsp:txBody>
      <dsp:txXfrm>
        <a:off x="1821981" y="747313"/>
        <a:ext cx="980497" cy="9804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8802"/>
          <a:ext cx="10157063" cy="12712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30" tIns="201930" rIns="201930" bIns="201930" numCol="1" spcCol="1270" anchor="ctr" anchorCtr="0">
          <a:noAutofit/>
        </a:bodyPr>
        <a:lstStyle/>
        <a:p>
          <a:pPr lvl="0" algn="l" defTabSz="2355850">
            <a:lnSpc>
              <a:spcPct val="90000"/>
            </a:lnSpc>
            <a:spcBef>
              <a:spcPct val="0"/>
            </a:spcBef>
            <a:spcAft>
              <a:spcPct val="35000"/>
            </a:spcAft>
          </a:pPr>
          <a:r>
            <a:rPr lang="en-US" sz="5300" kern="1200" dirty="0"/>
            <a:t>Group Task </a:t>
          </a:r>
        </a:p>
      </dsp:txBody>
      <dsp:txXfrm>
        <a:off x="62055" y="70857"/>
        <a:ext cx="10032953" cy="1147095"/>
      </dsp:txXfrm>
    </dsp:sp>
    <dsp:sp modelId="{CD5F6E02-AD43-4E7A-935B-DDF5D6C74800}">
      <dsp:nvSpPr>
        <dsp:cNvPr id="0" name=""/>
        <dsp:cNvSpPr/>
      </dsp:nvSpPr>
      <dsp:spPr>
        <a:xfrm>
          <a:off x="0" y="1280007"/>
          <a:ext cx="10157063" cy="3181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487" tIns="67310" rIns="376936" bIns="67310" numCol="1" spcCol="1270" anchor="t" anchorCtr="0">
          <a:noAutofit/>
        </a:bodyPr>
        <a:lstStyle/>
        <a:p>
          <a:pPr marL="285750" lvl="1" indent="-285750" algn="l" defTabSz="1822450">
            <a:lnSpc>
              <a:spcPct val="90000"/>
            </a:lnSpc>
            <a:spcBef>
              <a:spcPct val="0"/>
            </a:spcBef>
            <a:spcAft>
              <a:spcPct val="20000"/>
            </a:spcAft>
            <a:buChar char="•"/>
          </a:pPr>
          <a:r>
            <a:rPr lang="en-US" sz="4100" kern="1200" dirty="0"/>
            <a:t>If you were Lord Bowen, how would you judge the case between Hutton and the West Cork Railway company? </a:t>
          </a:r>
        </a:p>
        <a:p>
          <a:pPr marL="285750" lvl="1" indent="-285750" algn="l" defTabSz="1822450">
            <a:lnSpc>
              <a:spcPct val="90000"/>
            </a:lnSpc>
            <a:spcBef>
              <a:spcPct val="0"/>
            </a:spcBef>
            <a:spcAft>
              <a:spcPct val="20000"/>
            </a:spcAft>
            <a:buChar char="•"/>
          </a:pPr>
          <a:r>
            <a:rPr lang="en-US" sz="4100" kern="1200" dirty="0"/>
            <a:t>Give reasons for your judgement </a:t>
          </a:r>
        </a:p>
      </dsp:txBody>
      <dsp:txXfrm>
        <a:off x="0" y="1280007"/>
        <a:ext cx="10157063" cy="31815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0"/>
          <a:ext cx="10157063" cy="11033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l" defTabSz="2044700">
            <a:lnSpc>
              <a:spcPct val="90000"/>
            </a:lnSpc>
            <a:spcBef>
              <a:spcPct val="0"/>
            </a:spcBef>
            <a:spcAft>
              <a:spcPct val="35000"/>
            </a:spcAft>
          </a:pPr>
          <a:r>
            <a:rPr lang="en-US" sz="4600" kern="1200" dirty="0"/>
            <a:t>Group Task </a:t>
          </a:r>
        </a:p>
      </dsp:txBody>
      <dsp:txXfrm>
        <a:off x="53859" y="53859"/>
        <a:ext cx="10049345" cy="995592"/>
      </dsp:txXfrm>
    </dsp:sp>
    <dsp:sp modelId="{CD5F6E02-AD43-4E7A-935B-DDF5D6C74800}">
      <dsp:nvSpPr>
        <dsp:cNvPr id="0" name=""/>
        <dsp:cNvSpPr/>
      </dsp:nvSpPr>
      <dsp:spPr>
        <a:xfrm>
          <a:off x="0" y="1120505"/>
          <a:ext cx="10157063" cy="333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487"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n-US" sz="3600" kern="1200" dirty="0"/>
            <a:t>In what ways could Nestle have marketed its products without being accused of killing ‘third world babies’?</a:t>
          </a:r>
        </a:p>
        <a:p>
          <a:pPr marL="285750" lvl="1" indent="-285750" algn="l" defTabSz="1600200">
            <a:lnSpc>
              <a:spcPct val="90000"/>
            </a:lnSpc>
            <a:spcBef>
              <a:spcPct val="0"/>
            </a:spcBef>
            <a:spcAft>
              <a:spcPct val="20000"/>
            </a:spcAft>
            <a:buChar char="•"/>
          </a:pPr>
          <a:r>
            <a:rPr lang="en-US" sz="3600" kern="1200" dirty="0"/>
            <a:t>What advice would you give to companies to protect themselves against such scandals in the future?</a:t>
          </a:r>
        </a:p>
      </dsp:txBody>
      <dsp:txXfrm>
        <a:off x="0" y="1120505"/>
        <a:ext cx="10157063" cy="33327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D881E-A532-414B-870C-8ADE2076F78C}">
      <dsp:nvSpPr>
        <dsp:cNvPr id="0" name=""/>
        <dsp:cNvSpPr/>
      </dsp:nvSpPr>
      <dsp:spPr>
        <a:xfrm>
          <a:off x="0" y="0"/>
          <a:ext cx="10157063" cy="12951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lvl="0" algn="l" defTabSz="2400300">
            <a:lnSpc>
              <a:spcPct val="90000"/>
            </a:lnSpc>
            <a:spcBef>
              <a:spcPct val="0"/>
            </a:spcBef>
            <a:spcAft>
              <a:spcPct val="35000"/>
            </a:spcAft>
          </a:pPr>
          <a:r>
            <a:rPr lang="en-US" sz="5400" kern="1200" dirty="0"/>
            <a:t>Group Task </a:t>
          </a:r>
        </a:p>
      </dsp:txBody>
      <dsp:txXfrm>
        <a:off x="63226" y="63226"/>
        <a:ext cx="10030611" cy="1168738"/>
      </dsp:txXfrm>
    </dsp:sp>
    <dsp:sp modelId="{CD5F6E02-AD43-4E7A-935B-DDF5D6C74800}">
      <dsp:nvSpPr>
        <dsp:cNvPr id="0" name=""/>
        <dsp:cNvSpPr/>
      </dsp:nvSpPr>
      <dsp:spPr>
        <a:xfrm>
          <a:off x="0" y="1595763"/>
          <a:ext cx="10157063" cy="2626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487" tIns="68580" rIns="384048" bIns="68580" numCol="1" spcCol="1270" anchor="t" anchorCtr="0">
          <a:noAutofit/>
        </a:bodyPr>
        <a:lstStyle/>
        <a:p>
          <a:pPr marL="285750" lvl="1" indent="-285750" algn="l" defTabSz="1866900">
            <a:lnSpc>
              <a:spcPct val="90000"/>
            </a:lnSpc>
            <a:spcBef>
              <a:spcPct val="0"/>
            </a:spcBef>
            <a:spcAft>
              <a:spcPct val="20000"/>
            </a:spcAft>
            <a:buChar char="•"/>
          </a:pPr>
          <a:r>
            <a:rPr lang="en-US" sz="4200" kern="1200" dirty="0"/>
            <a:t>Compare and contrast the development of CSR in developing and developed countries </a:t>
          </a:r>
        </a:p>
        <a:p>
          <a:pPr marL="285750" lvl="1" indent="-285750" algn="l" defTabSz="1866900">
            <a:lnSpc>
              <a:spcPct val="90000"/>
            </a:lnSpc>
            <a:spcBef>
              <a:spcPct val="0"/>
            </a:spcBef>
            <a:spcAft>
              <a:spcPct val="20000"/>
            </a:spcAft>
            <a:buChar char="•"/>
          </a:pPr>
          <a:endParaRPr lang="en-US" sz="4200" kern="1200" dirty="0"/>
        </a:p>
      </dsp:txBody>
      <dsp:txXfrm>
        <a:off x="0" y="1595763"/>
        <a:ext cx="10157063" cy="262682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10/9/17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10/9/17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10/9/17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10/9/17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10/9/17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10/9/17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10/9/17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10/9/17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10/9/17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10/9/17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endParaRPr dirty="0"/>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10/9/17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10/9/17</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4.xml"/><Relationship Id="rId2"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diagramData" Target="../diagrams/data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iset.ca/other/cs3/23ChD654.html"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Chapter </a:t>
            </a:r>
            <a:r>
              <a:rPr lang="en-US" dirty="0" smtClean="0"/>
              <a:t>3: </a:t>
            </a:r>
            <a:r>
              <a:rPr lang="en-GB"/>
              <a:t>Historical Development of Corporate Social Responsibility </a:t>
            </a:r>
            <a:r>
              <a:rPr lang="en-GB"/>
              <a:t>and </a:t>
            </a:r>
            <a:r>
              <a:rPr lang="en-GB" smtClean="0"/>
              <a:t>Reporting </a:t>
            </a:r>
            <a:endParaRPr lang="en-US" dirty="0"/>
          </a:p>
        </p:txBody>
      </p:sp>
      <p:sp>
        <p:nvSpPr>
          <p:cNvPr id="3" name="Subtitle 2"/>
          <p:cNvSpPr>
            <a:spLocks noGrp="1"/>
          </p:cNvSpPr>
          <p:nvPr>
            <p:ph type="subTitle" idx="1"/>
          </p:nvPr>
        </p:nvSpPr>
        <p:spPr/>
        <p:txBody>
          <a:bodyPr/>
          <a:lstStyle/>
          <a:p>
            <a:r>
              <a:rPr lang="en-US" dirty="0"/>
              <a:t>Contemporary issues in Social Accounting </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3B4F9D-F558-47D5-B615-F16503AD4C4E}"/>
              </a:ext>
            </a:extLst>
          </p:cNvPr>
          <p:cNvSpPr>
            <a:spLocks noGrp="1"/>
          </p:cNvSpPr>
          <p:nvPr>
            <p:ph type="title"/>
          </p:nvPr>
        </p:nvSpPr>
        <p:spPr/>
        <p:txBody>
          <a:bodyPr/>
          <a:lstStyle/>
          <a:p>
            <a:r>
              <a:rPr lang="en-GB" dirty="0"/>
              <a:t>Early evidence of CSR practices in developed countries (1850s-1950)</a:t>
            </a:r>
          </a:p>
        </p:txBody>
      </p:sp>
      <p:sp>
        <p:nvSpPr>
          <p:cNvPr id="3" name="Content Placeholder 2">
            <a:extLst>
              <a:ext uri="{FF2B5EF4-FFF2-40B4-BE49-F238E27FC236}">
                <a16:creationId xmlns="" xmlns:a16="http://schemas.microsoft.com/office/drawing/2014/main" id="{DB294D64-65FD-410D-9D7E-3C9947764C09}"/>
              </a:ext>
            </a:extLst>
          </p:cNvPr>
          <p:cNvSpPr>
            <a:spLocks noGrp="1"/>
          </p:cNvSpPr>
          <p:nvPr>
            <p:ph idx="1"/>
          </p:nvPr>
        </p:nvSpPr>
        <p:spPr/>
        <p:txBody>
          <a:bodyPr/>
          <a:lstStyle/>
          <a:p>
            <a:r>
              <a:rPr lang="en-GB" dirty="0"/>
              <a:t>CSR practices was viewed from a negative perspective as management practices that were inconsistent with the interest of shareholders</a:t>
            </a:r>
          </a:p>
          <a:p>
            <a:r>
              <a:rPr lang="en-GB" dirty="0"/>
              <a:t>Business managers were seen as incompetent in handling or addressing social issues </a:t>
            </a:r>
          </a:p>
          <a:p>
            <a:pPr lvl="1"/>
            <a:r>
              <a:rPr lang="en-GB" dirty="0"/>
              <a:t>Social agencies and the government were considered as more competent</a:t>
            </a:r>
          </a:p>
          <a:p>
            <a:r>
              <a:rPr lang="en-GB" dirty="0"/>
              <a:t>Businesses were differentiated from social enterprises</a:t>
            </a:r>
          </a:p>
        </p:txBody>
      </p:sp>
    </p:spTree>
    <p:extLst>
      <p:ext uri="{BB962C8B-B14F-4D97-AF65-F5344CB8AC3E}">
        <p14:creationId xmlns:p14="http://schemas.microsoft.com/office/powerpoint/2010/main" val="413701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A7170C4-3DCD-48FE-BD9A-7D6DA9CC47F3}"/>
              </a:ext>
            </a:extLst>
          </p:cNvPr>
          <p:cNvSpPr>
            <a:spLocks noGrp="1"/>
          </p:cNvSpPr>
          <p:nvPr>
            <p:ph type="title"/>
          </p:nvPr>
        </p:nvSpPr>
        <p:spPr/>
        <p:txBody>
          <a:bodyPr/>
          <a:lstStyle/>
          <a:p>
            <a:r>
              <a:rPr lang="en-GB" dirty="0"/>
              <a:t>Early evidence of CSR practices in developed countries (1850s-1950)</a:t>
            </a:r>
          </a:p>
        </p:txBody>
      </p:sp>
      <p:sp>
        <p:nvSpPr>
          <p:cNvPr id="3" name="Content Placeholder 2">
            <a:extLst>
              <a:ext uri="{FF2B5EF4-FFF2-40B4-BE49-F238E27FC236}">
                <a16:creationId xmlns="" xmlns:a16="http://schemas.microsoft.com/office/drawing/2014/main" id="{43031E72-5454-43BF-8B3B-2231942B639C}"/>
              </a:ext>
            </a:extLst>
          </p:cNvPr>
          <p:cNvSpPr>
            <a:spLocks noGrp="1"/>
          </p:cNvSpPr>
          <p:nvPr>
            <p:ph idx="1"/>
          </p:nvPr>
        </p:nvSpPr>
        <p:spPr/>
        <p:txBody>
          <a:bodyPr>
            <a:normAutofit fontScale="70000" lnSpcReduction="20000"/>
          </a:bodyPr>
          <a:lstStyle/>
          <a:p>
            <a:r>
              <a:rPr lang="en-GB" dirty="0"/>
              <a:t>Proliferation of charters of corporations after World War I leading to socially irresponsible business behaviours </a:t>
            </a:r>
          </a:p>
          <a:p>
            <a:pPr lvl="1"/>
            <a:r>
              <a:rPr lang="en-GB" dirty="0"/>
              <a:t>Charters of corporation were issued to many businesses including those that were not socially useful</a:t>
            </a:r>
          </a:p>
          <a:p>
            <a:pPr lvl="1"/>
            <a:r>
              <a:rPr lang="en-GB" dirty="0"/>
              <a:t>A ruling corporate class with significant economic and political powers was formed allowing them to defy market pricing rules and exploit shareholders</a:t>
            </a:r>
          </a:p>
          <a:p>
            <a:r>
              <a:rPr lang="en-GB" dirty="0"/>
              <a:t>Great depression in 1929</a:t>
            </a:r>
          </a:p>
          <a:p>
            <a:pPr lvl="1"/>
            <a:r>
              <a:rPr lang="en-GB" dirty="0"/>
              <a:t>Unemployment </a:t>
            </a:r>
          </a:p>
          <a:p>
            <a:pPr lvl="1"/>
            <a:r>
              <a:rPr lang="en-GB" dirty="0"/>
              <a:t>Business failures</a:t>
            </a:r>
          </a:p>
          <a:p>
            <a:r>
              <a:rPr lang="en-GB" dirty="0"/>
              <a:t>New perspective on CSR after the great depression </a:t>
            </a:r>
          </a:p>
          <a:p>
            <a:pPr lvl="1"/>
            <a:r>
              <a:rPr lang="en-GB" dirty="0"/>
              <a:t>Businesses social decisions and practices incorporated actions that benefited the wider community they operated in.</a:t>
            </a:r>
          </a:p>
          <a:p>
            <a:pPr lvl="1"/>
            <a:r>
              <a:rPr lang="en-GB" dirty="0"/>
              <a:t>Society placed more demand on businesses to respond to the needs of a wider section of the community, especially social service communities, accordingly, businesses were responding to these demands, though in varying dimensions. </a:t>
            </a:r>
          </a:p>
          <a:p>
            <a:pPr lvl="1"/>
            <a:r>
              <a:rPr lang="en-GB" dirty="0"/>
              <a:t>Emergence of the stakeholder perspective (was not developed in academic circles until the 1970s)</a:t>
            </a:r>
          </a:p>
          <a:p>
            <a:endParaRPr lang="en-GB" dirty="0"/>
          </a:p>
        </p:txBody>
      </p:sp>
    </p:spTree>
    <p:extLst>
      <p:ext uri="{BB962C8B-B14F-4D97-AF65-F5344CB8AC3E}">
        <p14:creationId xmlns:p14="http://schemas.microsoft.com/office/powerpoint/2010/main" val="4275985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16DE2C-AC80-4115-B33A-5397533FBB13}"/>
              </a:ext>
            </a:extLst>
          </p:cNvPr>
          <p:cNvSpPr>
            <a:spLocks noGrp="1"/>
          </p:cNvSpPr>
          <p:nvPr>
            <p:ph type="title"/>
          </p:nvPr>
        </p:nvSpPr>
        <p:spPr/>
        <p:txBody>
          <a:bodyPr/>
          <a:lstStyle/>
          <a:p>
            <a:r>
              <a:rPr lang="en-GB" dirty="0"/>
              <a:t>Main stages of CSR practices before the 1960s</a:t>
            </a:r>
          </a:p>
        </p:txBody>
      </p:sp>
      <p:sp>
        <p:nvSpPr>
          <p:cNvPr id="3" name="Picture Placeholder 2">
            <a:extLst>
              <a:ext uri="{FF2B5EF4-FFF2-40B4-BE49-F238E27FC236}">
                <a16:creationId xmlns="" xmlns:a16="http://schemas.microsoft.com/office/drawing/2014/main" id="{10584175-58A5-4542-8BEC-1BFD6FFD5E0B}"/>
              </a:ext>
            </a:extLst>
          </p:cNvPr>
          <p:cNvSpPr>
            <a:spLocks noGrp="1"/>
          </p:cNvSpPr>
          <p:nvPr>
            <p:ph type="pic" idx="1"/>
          </p:nvPr>
        </p:nvSpPr>
        <p:spPr/>
      </p:sp>
      <p:sp>
        <p:nvSpPr>
          <p:cNvPr id="4" name="Text Placeholder 3">
            <a:extLst>
              <a:ext uri="{FF2B5EF4-FFF2-40B4-BE49-F238E27FC236}">
                <a16:creationId xmlns="" xmlns:a16="http://schemas.microsoft.com/office/drawing/2014/main" id="{C1598AB9-7C79-4DF1-835E-DC479868729D}"/>
              </a:ext>
            </a:extLst>
          </p:cNvPr>
          <p:cNvSpPr>
            <a:spLocks noGrp="1"/>
          </p:cNvSpPr>
          <p:nvPr>
            <p:ph type="body" sz="half" idx="2"/>
          </p:nvPr>
        </p:nvSpPr>
        <p:spPr/>
        <p:txBody>
          <a:bodyPr>
            <a:normAutofit fontScale="92500" lnSpcReduction="20000"/>
          </a:bodyPr>
          <a:lstStyle/>
          <a:p>
            <a:r>
              <a:rPr lang="en-GB" dirty="0"/>
              <a:t>It is difficult to distinctly summarise how CSR developed in developed economies before the 1960s. But the diagram above provides a summary of the key features. The summary shows the shifting and progressive perspective of businesses and society regarding CSR during that phase.</a:t>
            </a:r>
          </a:p>
        </p:txBody>
      </p:sp>
      <p:graphicFrame>
        <p:nvGraphicFramePr>
          <p:cNvPr id="5" name="Table 4">
            <a:extLst>
              <a:ext uri="{FF2B5EF4-FFF2-40B4-BE49-F238E27FC236}">
                <a16:creationId xmlns="" xmlns:a16="http://schemas.microsoft.com/office/drawing/2014/main" id="{EE8E9D48-1792-4E72-AF22-FEBB7E655D65}"/>
              </a:ext>
            </a:extLst>
          </p:cNvPr>
          <p:cNvGraphicFramePr>
            <a:graphicFrameLocks noGrp="1"/>
          </p:cNvGraphicFramePr>
          <p:nvPr>
            <p:extLst>
              <p:ext uri="{D42A27DB-BD31-4B8C-83A1-F6EECF244321}">
                <p14:modId xmlns:p14="http://schemas.microsoft.com/office/powerpoint/2010/main" val="1264957373"/>
              </p:ext>
            </p:extLst>
          </p:nvPr>
        </p:nvGraphicFramePr>
        <p:xfrm>
          <a:off x="2854052" y="908720"/>
          <a:ext cx="6696744" cy="3638875"/>
        </p:xfrm>
        <a:graphic>
          <a:graphicData uri="http://schemas.openxmlformats.org/drawingml/2006/table">
            <a:tbl>
              <a:tblPr firstRow="1" firstCol="1" bandRow="1"/>
              <a:tblGrid>
                <a:gridCol w="1054931">
                  <a:extLst>
                    <a:ext uri="{9D8B030D-6E8A-4147-A177-3AD203B41FA5}">
                      <a16:colId xmlns="" xmlns:a16="http://schemas.microsoft.com/office/drawing/2014/main" val="2978789948"/>
                    </a:ext>
                  </a:extLst>
                </a:gridCol>
                <a:gridCol w="1326195">
                  <a:extLst>
                    <a:ext uri="{9D8B030D-6E8A-4147-A177-3AD203B41FA5}">
                      <a16:colId xmlns="" xmlns:a16="http://schemas.microsoft.com/office/drawing/2014/main" val="1517593883"/>
                    </a:ext>
                  </a:extLst>
                </a:gridCol>
                <a:gridCol w="1887911">
                  <a:extLst>
                    <a:ext uri="{9D8B030D-6E8A-4147-A177-3AD203B41FA5}">
                      <a16:colId xmlns="" xmlns:a16="http://schemas.microsoft.com/office/drawing/2014/main" val="504363501"/>
                    </a:ext>
                  </a:extLst>
                </a:gridCol>
                <a:gridCol w="2427707">
                  <a:extLst>
                    <a:ext uri="{9D8B030D-6E8A-4147-A177-3AD203B41FA5}">
                      <a16:colId xmlns="" xmlns:a16="http://schemas.microsoft.com/office/drawing/2014/main" val="1724189250"/>
                    </a:ext>
                  </a:extLst>
                </a:gridCol>
              </a:tblGrid>
              <a:tr h="137317">
                <a:tc>
                  <a:txBody>
                    <a:bodyPr/>
                    <a:lstStyle/>
                    <a:p>
                      <a:pPr>
                        <a:lnSpc>
                          <a:spcPct val="107000"/>
                        </a:lnSpc>
                        <a:spcAft>
                          <a:spcPts val="0"/>
                        </a:spcAft>
                      </a:pPr>
                      <a:r>
                        <a:rPr lang="en-GB" sz="900" b="1" i="1" dirty="0">
                          <a:effectLst/>
                          <a:latin typeface="Times New Roman" panose="02020603050405020304" pitchFamily="18" charset="0"/>
                          <a:ea typeface="Calibri" panose="020F0502020204030204" pitchFamily="34" charset="0"/>
                          <a:cs typeface="Arial" panose="020B0604020202020204" pitchFamily="34" charset="0"/>
                        </a:rPr>
                        <a:t>Timeline</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8954" marR="48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b="1" i="1" dirty="0">
                          <a:effectLst/>
                          <a:latin typeface="Times New Roman" panose="02020603050405020304" pitchFamily="18" charset="0"/>
                          <a:ea typeface="Calibri" panose="020F0502020204030204" pitchFamily="34" charset="0"/>
                          <a:cs typeface="Arial" panose="020B0604020202020204" pitchFamily="34" charset="0"/>
                        </a:rPr>
                        <a:t>Phase</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8954" marR="48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b="1" i="1" dirty="0">
                          <a:effectLst/>
                          <a:latin typeface="Times New Roman" panose="02020603050405020304" pitchFamily="18" charset="0"/>
                          <a:ea typeface="Calibri" panose="020F0502020204030204" pitchFamily="34" charset="0"/>
                          <a:cs typeface="Arial" panose="020B0604020202020204" pitchFamily="34" charset="0"/>
                        </a:rPr>
                        <a:t>Features</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8954" marR="48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b="1" i="1" dirty="0">
                          <a:effectLst/>
                          <a:latin typeface="Times New Roman" panose="02020603050405020304" pitchFamily="18" charset="0"/>
                          <a:ea typeface="Calibri" panose="020F0502020204030204" pitchFamily="34" charset="0"/>
                          <a:cs typeface="Arial" panose="020B0604020202020204" pitchFamily="34" charset="0"/>
                        </a:rPr>
                        <a:t>Examples of CSR activities</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8954" marR="48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26158192"/>
                  </a:ext>
                </a:extLst>
              </a:tr>
              <a:tr h="1038358">
                <a:tc>
                  <a:txBody>
                    <a:bodyPr/>
                    <a:lstStyle/>
                    <a:p>
                      <a:pPr>
                        <a:lnSpc>
                          <a:spcPct val="107000"/>
                        </a:lnSpc>
                        <a:spcAft>
                          <a:spcPts val="0"/>
                        </a:spcAft>
                      </a:pPr>
                      <a:r>
                        <a:rPr lang="en-GB" sz="900" dirty="0">
                          <a:effectLst/>
                          <a:latin typeface="Times New Roman" panose="02020603050405020304" pitchFamily="18" charset="0"/>
                          <a:ea typeface="Calibri" panose="020F0502020204030204" pitchFamily="34" charset="0"/>
                          <a:cs typeface="Arial" panose="020B0604020202020204" pitchFamily="34" charset="0"/>
                        </a:rPr>
                        <a:t>1850-1890s</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8954" marR="48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effectLst/>
                          <a:latin typeface="Times New Roman" panose="02020603050405020304" pitchFamily="18" charset="0"/>
                          <a:ea typeface="Calibri" panose="020F0502020204030204" pitchFamily="34" charset="0"/>
                          <a:cs typeface="Arial" panose="020B0604020202020204" pitchFamily="34" charset="0"/>
                        </a:rPr>
                        <a:t>Profit </a:t>
                      </a:r>
                      <a:r>
                        <a:rPr lang="en-GB" sz="900" dirty="0" smtClean="0">
                          <a:effectLst/>
                          <a:latin typeface="Times New Roman" panose="02020603050405020304" pitchFamily="18" charset="0"/>
                          <a:ea typeface="Calibri" panose="020F0502020204030204" pitchFamily="34" charset="0"/>
                          <a:cs typeface="Arial" panose="020B0604020202020204" pitchFamily="34" charset="0"/>
                        </a:rPr>
                        <a:t>maximising </a:t>
                      </a:r>
                      <a:r>
                        <a:rPr lang="en-GB" sz="900" dirty="0">
                          <a:effectLst/>
                          <a:latin typeface="Times New Roman" panose="02020603050405020304" pitchFamily="18" charset="0"/>
                          <a:ea typeface="Calibri" panose="020F0502020204030204" pitchFamily="34" charset="0"/>
                          <a:cs typeface="Arial" panose="020B0604020202020204" pitchFamily="34" charset="0"/>
                        </a:rPr>
                        <a:t>management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8954" marR="48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effectLst/>
                          <a:latin typeface="Times New Roman" panose="02020603050405020304" pitchFamily="18" charset="0"/>
                          <a:ea typeface="Calibri" panose="020F0502020204030204" pitchFamily="34" charset="0"/>
                          <a:cs typeface="Arial" panose="020B0604020202020204" pitchFamily="34" charset="0"/>
                        </a:rPr>
                        <a:t>CSR practices were focused on activities that had direct business consequences, e.g. employee welfare</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8954" marR="48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effectLst/>
                          <a:latin typeface="Times New Roman" panose="02020603050405020304" pitchFamily="18" charset="0"/>
                          <a:ea typeface="Calibri" panose="020F0502020204030204" pitchFamily="34" charset="0"/>
                          <a:cs typeface="Arial" panose="020B0604020202020204" pitchFamily="34" charset="0"/>
                        </a:rPr>
                        <a:t>In 1893 John Patterson built factories with floor to ceiling glass walls and windows that let natural light onto the production floor, and enabled fresh air to flow in and had large green lawns surrounding them. This was a stark move away from the predominant ‘sweat shop’ factory.</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8954" marR="48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8275159"/>
                  </a:ext>
                </a:extLst>
              </a:tr>
              <a:tr h="1734377">
                <a:tc>
                  <a:txBody>
                    <a:bodyPr/>
                    <a:lstStyle/>
                    <a:p>
                      <a:pPr>
                        <a:lnSpc>
                          <a:spcPct val="107000"/>
                        </a:lnSpc>
                        <a:spcAft>
                          <a:spcPts val="0"/>
                        </a:spcAft>
                      </a:pPr>
                      <a:r>
                        <a:rPr lang="en-GB" sz="900" dirty="0">
                          <a:effectLst/>
                          <a:latin typeface="Times New Roman" panose="02020603050405020304" pitchFamily="18" charset="0"/>
                          <a:ea typeface="Calibri" panose="020F0502020204030204" pitchFamily="34" charset="0"/>
                          <a:cs typeface="Arial" panose="020B0604020202020204" pitchFamily="34" charset="0"/>
                        </a:rPr>
                        <a:t>1890 – 1930</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8954" marR="48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smtClean="0">
                          <a:effectLst/>
                          <a:latin typeface="Times New Roman" panose="02020603050405020304" pitchFamily="18" charset="0"/>
                          <a:ea typeface="Calibri" panose="020F0502020204030204" pitchFamily="34" charset="0"/>
                          <a:cs typeface="Arial" panose="020B0604020202020204" pitchFamily="34" charset="0"/>
                        </a:rPr>
                        <a:t>Pre-legalisation </a:t>
                      </a:r>
                      <a:r>
                        <a:rPr lang="en-GB" sz="900" dirty="0">
                          <a:effectLst/>
                          <a:latin typeface="Times New Roman" panose="02020603050405020304" pitchFamily="18" charset="0"/>
                          <a:ea typeface="Calibri" panose="020F0502020204030204" pitchFamily="34" charset="0"/>
                          <a:cs typeface="Arial" panose="020B0604020202020204" pitchFamily="34" charset="0"/>
                        </a:rPr>
                        <a:t>period/trusteeship management phase</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8954" marR="48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effectLst/>
                          <a:latin typeface="Times New Roman" panose="02020603050405020304" pitchFamily="18" charset="0"/>
                          <a:ea typeface="Calibri" panose="020F0502020204030204" pitchFamily="34" charset="0"/>
                          <a:cs typeface="Arial" panose="020B0604020202020204" pitchFamily="34" charset="0"/>
                        </a:rPr>
                        <a:t>CSR activities included actions that </a:t>
                      </a:r>
                      <a:r>
                        <a:rPr lang="en-GB" sz="900" dirty="0" smtClean="0">
                          <a:effectLst/>
                          <a:latin typeface="Times New Roman" panose="02020603050405020304" pitchFamily="18" charset="0"/>
                          <a:ea typeface="Calibri" panose="020F0502020204030204" pitchFamily="34" charset="0"/>
                          <a:cs typeface="Arial" panose="020B0604020202020204" pitchFamily="34" charset="0"/>
                        </a:rPr>
                        <a:t>maximised </a:t>
                      </a:r>
                      <a:r>
                        <a:rPr lang="en-GB" sz="900" dirty="0">
                          <a:effectLst/>
                          <a:latin typeface="Times New Roman" panose="02020603050405020304" pitchFamily="18" charset="0"/>
                          <a:ea typeface="Calibri" panose="020F0502020204030204" pitchFamily="34" charset="0"/>
                          <a:cs typeface="Arial" panose="020B0604020202020204" pitchFamily="34" charset="0"/>
                        </a:rPr>
                        <a:t>shareholder wealth as well as other competing claims from customers, employees and the community, but they were largely voluntary.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8954" marR="48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effectLst/>
                          <a:latin typeface="Times New Roman" panose="02020603050405020304" pitchFamily="18" charset="0"/>
                          <a:ea typeface="Calibri" panose="020F0502020204030204" pitchFamily="34" charset="0"/>
                          <a:cs typeface="Arial" panose="020B0604020202020204" pitchFamily="34" charset="0"/>
                        </a:rPr>
                        <a:t>Opening of Cadbury factory in a Greenfield at Bournville in 1879, and new product and factory innovations in 1899, leading to improved employee welfare and products and services to customers. The establishment of Bournville village in 1900 to promote housing reforms and green environment in Birmingham. Setting up of work committees with equal numbers of management and worker representatives elected by secret ballot in 1905 to discuss all issues affecting employees.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8954" marR="48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801475239"/>
                  </a:ext>
                </a:extLst>
              </a:tr>
              <a:tr h="690348">
                <a:tc>
                  <a:txBody>
                    <a:bodyPr/>
                    <a:lstStyle/>
                    <a:p>
                      <a:pPr>
                        <a:lnSpc>
                          <a:spcPct val="107000"/>
                        </a:lnSpc>
                        <a:spcAft>
                          <a:spcPts val="0"/>
                        </a:spcAft>
                      </a:pPr>
                      <a:r>
                        <a:rPr lang="en-GB" sz="900" dirty="0">
                          <a:effectLst/>
                          <a:latin typeface="Times New Roman" panose="02020603050405020304" pitchFamily="18" charset="0"/>
                          <a:ea typeface="Calibri" panose="020F0502020204030204" pitchFamily="34" charset="0"/>
                          <a:cs typeface="Arial" panose="020B0604020202020204" pitchFamily="34" charset="0"/>
                        </a:rPr>
                        <a:t>1930 – 1950s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8954" marR="48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effectLst/>
                          <a:latin typeface="Times New Roman" panose="02020603050405020304" pitchFamily="18" charset="0"/>
                          <a:ea typeface="Calibri" panose="020F0502020204030204" pitchFamily="34" charset="0"/>
                          <a:cs typeface="Arial" panose="020B0604020202020204" pitchFamily="34" charset="0"/>
                        </a:rPr>
                        <a:t>Corporate period/ </a:t>
                      </a:r>
                      <a:r>
                        <a:rPr lang="en-GB" sz="900" dirty="0" smtClean="0">
                          <a:effectLst/>
                          <a:latin typeface="Times New Roman" panose="02020603050405020304" pitchFamily="18" charset="0"/>
                          <a:ea typeface="Calibri" panose="020F0502020204030204" pitchFamily="34" charset="0"/>
                          <a:cs typeface="Arial" panose="020B0604020202020204" pitchFamily="34" charset="0"/>
                        </a:rPr>
                        <a:t>legalisation </a:t>
                      </a:r>
                      <a:r>
                        <a:rPr lang="en-GB" sz="900" dirty="0">
                          <a:effectLst/>
                          <a:latin typeface="Times New Roman" panose="02020603050405020304" pitchFamily="18" charset="0"/>
                          <a:ea typeface="Calibri" panose="020F0502020204030204" pitchFamily="34" charset="0"/>
                          <a:cs typeface="Arial" panose="020B0604020202020204" pitchFamily="34" charset="0"/>
                        </a:rPr>
                        <a:t>of corporate philanthropy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8954" marR="48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effectLst/>
                          <a:latin typeface="Times New Roman" panose="02020603050405020304" pitchFamily="18" charset="0"/>
                          <a:ea typeface="Calibri" panose="020F0502020204030204" pitchFamily="34" charset="0"/>
                          <a:cs typeface="Arial" panose="020B0604020202020204" pitchFamily="34" charset="0"/>
                        </a:rPr>
                        <a:t>Business were seen as social institutions having social obligations to the communities they operated in.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8954" marR="48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900" dirty="0">
                          <a:effectLst/>
                          <a:latin typeface="Times New Roman" panose="02020603050405020304" pitchFamily="18" charset="0"/>
                          <a:ea typeface="Calibri" panose="020F0502020204030204" pitchFamily="34" charset="0"/>
                          <a:cs typeface="Arial" panose="020B0604020202020204" pitchFamily="34" charset="0"/>
                        </a:rPr>
                        <a:t>Johnson and Johnson credo announcing the company’s responsibility to the wider section of society in 1940.</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900" dirty="0">
                          <a:effectLst/>
                          <a:latin typeface="Times New Roman" panose="02020603050405020304" pitchFamily="18"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0"/>
                        </a:spcAft>
                      </a:pPr>
                      <a:r>
                        <a:rPr lang="en-GB" sz="900" dirty="0">
                          <a:effectLst/>
                          <a:latin typeface="Times New Roman" panose="02020603050405020304" pitchFamily="18" charset="0"/>
                          <a:ea typeface="Calibri" panose="020F0502020204030204" pitchFamily="34" charset="0"/>
                          <a:cs typeface="Arial" panose="020B0604020202020204" pitchFamily="34" charset="0"/>
                        </a:rPr>
                        <a:t> </a:t>
                      </a:r>
                      <a:endParaRPr lang="en-GB" sz="800" dirty="0">
                        <a:effectLst/>
                        <a:latin typeface="Calibri" panose="020F0502020204030204" pitchFamily="34" charset="0"/>
                        <a:ea typeface="Calibri" panose="020F0502020204030204" pitchFamily="34" charset="0"/>
                        <a:cs typeface="Arial" panose="020B0604020202020204" pitchFamily="34" charset="0"/>
                      </a:endParaRPr>
                    </a:p>
                  </a:txBody>
                  <a:tcPr marL="48954" marR="489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6990669"/>
                  </a:ext>
                </a:extLst>
              </a:tr>
            </a:tbl>
          </a:graphicData>
        </a:graphic>
      </p:graphicFrame>
    </p:spTree>
    <p:extLst>
      <p:ext uri="{BB962C8B-B14F-4D97-AF65-F5344CB8AC3E}">
        <p14:creationId xmlns:p14="http://schemas.microsoft.com/office/powerpoint/2010/main" val="381149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36F34E-F0A9-4A00-B2E7-FDF11B6CD8EE}"/>
              </a:ext>
            </a:extLst>
          </p:cNvPr>
          <p:cNvSpPr>
            <a:spLocks noGrp="1"/>
          </p:cNvSpPr>
          <p:nvPr>
            <p:ph type="title"/>
          </p:nvPr>
        </p:nvSpPr>
        <p:spPr/>
        <p:txBody>
          <a:bodyPr/>
          <a:lstStyle/>
          <a:p>
            <a:r>
              <a:rPr lang="en-GB" dirty="0"/>
              <a:t>Social activism and state regulations (1960s – 1990s) </a:t>
            </a:r>
          </a:p>
        </p:txBody>
      </p:sp>
      <p:sp>
        <p:nvSpPr>
          <p:cNvPr id="3" name="Content Placeholder 2">
            <a:extLst>
              <a:ext uri="{FF2B5EF4-FFF2-40B4-BE49-F238E27FC236}">
                <a16:creationId xmlns="" xmlns:a16="http://schemas.microsoft.com/office/drawing/2014/main" id="{0DEACAF4-2860-48C4-B0AA-16A565915741}"/>
              </a:ext>
            </a:extLst>
          </p:cNvPr>
          <p:cNvSpPr>
            <a:spLocks noGrp="1"/>
          </p:cNvSpPr>
          <p:nvPr>
            <p:ph idx="1"/>
          </p:nvPr>
        </p:nvSpPr>
        <p:spPr/>
        <p:txBody>
          <a:bodyPr>
            <a:normAutofit fontScale="85000" lnSpcReduction="20000"/>
          </a:bodyPr>
          <a:lstStyle/>
          <a:p>
            <a:r>
              <a:rPr lang="en-GB" dirty="0"/>
              <a:t>CSR practices during the 1960s through the 1970s was influenced by social activism, state regulations environmental issues, and product and workers’ safety</a:t>
            </a:r>
          </a:p>
          <a:p>
            <a:pPr lvl="1"/>
            <a:r>
              <a:rPr lang="en-GB" dirty="0"/>
              <a:t>Media was used to pressurise businesses to act responsibly</a:t>
            </a:r>
          </a:p>
          <a:p>
            <a:pPr lvl="1"/>
            <a:r>
              <a:rPr lang="en-GB" dirty="0"/>
              <a:t>Published articles and books (Silent Spring (1962) by Rachel Carson; Unsafe at any speed (1965) by Ralph Nader)</a:t>
            </a:r>
          </a:p>
          <a:p>
            <a:pPr lvl="1"/>
            <a:r>
              <a:rPr lang="en-GB" dirty="0"/>
              <a:t>Court cases on social equality (Brown V. Board of Education in 1954)</a:t>
            </a:r>
          </a:p>
          <a:p>
            <a:r>
              <a:rPr lang="en-GB" dirty="0"/>
              <a:t>Corporate philanthropy expanded</a:t>
            </a:r>
          </a:p>
          <a:p>
            <a:pPr lvl="1"/>
            <a:r>
              <a:rPr lang="en-GB" dirty="0"/>
              <a:t>But was on the terms and convenience of business executives and did not cost much to the business</a:t>
            </a:r>
          </a:p>
          <a:p>
            <a:pPr lvl="1"/>
            <a:r>
              <a:rPr lang="en-GB" dirty="0"/>
              <a:t>Largely based on requests from social agencies</a:t>
            </a:r>
          </a:p>
          <a:p>
            <a:r>
              <a:rPr lang="en-GB" dirty="0"/>
              <a:t>CSR was increasingly referred to as Corporate Social responsiveness because corporate social practices were direct responses to social activism and government regulations</a:t>
            </a:r>
          </a:p>
          <a:p>
            <a:endParaRPr lang="en-GB" dirty="0"/>
          </a:p>
          <a:p>
            <a:endParaRPr lang="en-GB" dirty="0"/>
          </a:p>
          <a:p>
            <a:endParaRPr lang="en-GB" dirty="0"/>
          </a:p>
        </p:txBody>
      </p:sp>
    </p:spTree>
    <p:extLst>
      <p:ext uri="{BB962C8B-B14F-4D97-AF65-F5344CB8AC3E}">
        <p14:creationId xmlns:p14="http://schemas.microsoft.com/office/powerpoint/2010/main" val="107412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C247CF-D152-4058-B71D-C729D4F33143}"/>
              </a:ext>
            </a:extLst>
          </p:cNvPr>
          <p:cNvSpPr>
            <a:spLocks noGrp="1"/>
          </p:cNvSpPr>
          <p:nvPr>
            <p:ph type="title"/>
          </p:nvPr>
        </p:nvSpPr>
        <p:spPr/>
        <p:txBody>
          <a:bodyPr/>
          <a:lstStyle/>
          <a:p>
            <a:r>
              <a:rPr lang="en-GB" dirty="0"/>
              <a:t>Social activism and state regulations (1960s – 1990s) </a:t>
            </a:r>
          </a:p>
        </p:txBody>
      </p:sp>
      <p:sp>
        <p:nvSpPr>
          <p:cNvPr id="3" name="Content Placeholder 2">
            <a:extLst>
              <a:ext uri="{FF2B5EF4-FFF2-40B4-BE49-F238E27FC236}">
                <a16:creationId xmlns="" xmlns:a16="http://schemas.microsoft.com/office/drawing/2014/main" id="{5D95E947-3697-42F3-8A9A-D0A26C7D8C55}"/>
              </a:ext>
            </a:extLst>
          </p:cNvPr>
          <p:cNvSpPr>
            <a:spLocks noGrp="1"/>
          </p:cNvSpPr>
          <p:nvPr>
            <p:ph idx="1"/>
          </p:nvPr>
        </p:nvSpPr>
        <p:spPr>
          <a:xfrm>
            <a:off x="1117309" y="1772816"/>
            <a:ext cx="10157354" cy="4470400"/>
          </a:xfrm>
        </p:spPr>
        <p:txBody>
          <a:bodyPr>
            <a:normAutofit fontScale="77500" lnSpcReduction="20000"/>
          </a:bodyPr>
          <a:lstStyle/>
          <a:p>
            <a:r>
              <a:rPr lang="en-GB" dirty="0"/>
              <a:t>Socially responsible investments</a:t>
            </a:r>
          </a:p>
          <a:p>
            <a:pPr lvl="1"/>
            <a:r>
              <a:rPr lang="en-GB" dirty="0"/>
              <a:t>Shareholder activism (especially from churches holding shares in corporate organisations) </a:t>
            </a:r>
          </a:p>
          <a:p>
            <a:pPr lvl="1"/>
            <a:r>
              <a:rPr lang="en-GB" dirty="0"/>
              <a:t>Boycotts and campaigns against companies engaged in unethical business practices </a:t>
            </a:r>
          </a:p>
          <a:p>
            <a:pPr lvl="2"/>
            <a:r>
              <a:rPr lang="en-GB" dirty="0"/>
              <a:t>Apartheid in South Africa </a:t>
            </a:r>
          </a:p>
          <a:p>
            <a:pPr lvl="2"/>
            <a:r>
              <a:rPr lang="en-GB" dirty="0"/>
              <a:t>Nestle infant formula (http://www.nytimes.com/1981/12/06/magazine/the-controversy-over-infant-formula.html?pagewanted=all)</a:t>
            </a:r>
          </a:p>
          <a:p>
            <a:pPr lvl="1"/>
            <a:r>
              <a:rPr lang="en-GB" dirty="0"/>
              <a:t>Social Entrepreneurship – e.g. Professor Muhammad Yunus who founded micro lending in 1972 to provide funds to poor people in Bangladesh and developing countries to start up businesses</a:t>
            </a:r>
          </a:p>
          <a:p>
            <a:pPr lvl="2"/>
            <a:r>
              <a:rPr lang="en-GB" dirty="0"/>
              <a:t>http://www.grameen-intel.com/about/professor-muhammad-yunus/</a:t>
            </a:r>
          </a:p>
          <a:p>
            <a:pPr lvl="1"/>
            <a:r>
              <a:rPr lang="en-GB" dirty="0"/>
              <a:t>Social Venture Capital Fund</a:t>
            </a:r>
          </a:p>
          <a:p>
            <a:r>
              <a:rPr lang="en-GB" dirty="0"/>
              <a:t>Environmental issues </a:t>
            </a:r>
          </a:p>
          <a:p>
            <a:pPr lvl="1"/>
            <a:r>
              <a:rPr lang="en-GB" dirty="0"/>
              <a:t>Environmental catastrophes -  Cleveland fire catastrophe in 1969</a:t>
            </a:r>
          </a:p>
          <a:p>
            <a:pPr lvl="1"/>
            <a:r>
              <a:rPr lang="en-GB" dirty="0"/>
              <a:t>Environmental regulations – Clean Air Act 1970 and Clean Water Act 1972 in the US</a:t>
            </a:r>
          </a:p>
        </p:txBody>
      </p:sp>
    </p:spTree>
    <p:extLst>
      <p:ext uri="{BB962C8B-B14F-4D97-AF65-F5344CB8AC3E}">
        <p14:creationId xmlns:p14="http://schemas.microsoft.com/office/powerpoint/2010/main" val="250020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Activity </a:t>
            </a:r>
          </a:p>
        </p:txBody>
      </p:sp>
      <p:graphicFrame>
        <p:nvGraphicFramePr>
          <p:cNvPr id="4" name="Content Placeholder 3" descr="Vertical bullet list showing 3 groups arranged one below the other and bullet points are present under each group."/>
          <p:cNvGraphicFramePr>
            <a:graphicFrameLocks noGrp="1"/>
          </p:cNvGraphicFramePr>
          <p:nvPr>
            <p:ph sz="half" idx="1"/>
            <p:extLst>
              <p:ext uri="{D42A27DB-BD31-4B8C-83A1-F6EECF244321}">
                <p14:modId xmlns:p14="http://schemas.microsoft.com/office/powerpoint/2010/main" val="695767187"/>
              </p:ext>
            </p:extLst>
          </p:nvPr>
        </p:nvGraphicFramePr>
        <p:xfrm>
          <a:off x="1117600" y="1701800"/>
          <a:ext cx="10157063"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296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7127C4-7380-4A1A-9002-CD5775525F38}"/>
              </a:ext>
            </a:extLst>
          </p:cNvPr>
          <p:cNvSpPr>
            <a:spLocks noGrp="1"/>
          </p:cNvSpPr>
          <p:nvPr>
            <p:ph type="title"/>
          </p:nvPr>
        </p:nvSpPr>
        <p:spPr/>
        <p:txBody>
          <a:bodyPr/>
          <a:lstStyle/>
          <a:p>
            <a:r>
              <a:rPr lang="en-GB" dirty="0"/>
              <a:t>Social activism and state regulations (1960s – 1990s)</a:t>
            </a:r>
          </a:p>
        </p:txBody>
      </p:sp>
      <p:sp>
        <p:nvSpPr>
          <p:cNvPr id="3" name="Content Placeholder 2">
            <a:extLst>
              <a:ext uri="{FF2B5EF4-FFF2-40B4-BE49-F238E27FC236}">
                <a16:creationId xmlns="" xmlns:a16="http://schemas.microsoft.com/office/drawing/2014/main" id="{9CBA7FE3-E96E-4290-A8BF-E69D7A27A267}"/>
              </a:ext>
            </a:extLst>
          </p:cNvPr>
          <p:cNvSpPr>
            <a:spLocks noGrp="1"/>
          </p:cNvSpPr>
          <p:nvPr>
            <p:ph idx="1"/>
          </p:nvPr>
        </p:nvSpPr>
        <p:spPr/>
        <p:txBody>
          <a:bodyPr>
            <a:normAutofit fontScale="92500" lnSpcReduction="20000"/>
          </a:bodyPr>
          <a:lstStyle/>
          <a:p>
            <a:r>
              <a:rPr lang="en-GB" dirty="0"/>
              <a:t>Establishment of national and international organisations focused on CSR</a:t>
            </a:r>
          </a:p>
          <a:p>
            <a:pPr lvl="1"/>
            <a:r>
              <a:rPr lang="en-GB" dirty="0"/>
              <a:t>WCED</a:t>
            </a:r>
          </a:p>
          <a:p>
            <a:pPr lvl="2"/>
            <a:r>
              <a:rPr lang="en-GB" dirty="0"/>
              <a:t>Brundtland Report 1978 (http://www.un-documents.net/our-common-future.pdf)</a:t>
            </a:r>
          </a:p>
          <a:p>
            <a:pPr lvl="1"/>
            <a:r>
              <a:rPr lang="en-GB" dirty="0"/>
              <a:t>UNEP</a:t>
            </a:r>
          </a:p>
          <a:p>
            <a:pPr lvl="1"/>
            <a:r>
              <a:rPr lang="en-GB" dirty="0"/>
              <a:t>CED</a:t>
            </a:r>
          </a:p>
          <a:p>
            <a:r>
              <a:rPr lang="en-GB" dirty="0"/>
              <a:t>Social and environmental reporting motivated by state regulations, social pressure from civic societies and NGOs </a:t>
            </a:r>
          </a:p>
          <a:p>
            <a:pPr lvl="1"/>
            <a:r>
              <a:rPr lang="en-GB" dirty="0"/>
              <a:t>Voluntary, e.g.  Body Shop, Ben and Jerry Ice cream, Aveda, Esprit de Corp, Responsible care programme 1985 (http://www.cefic.org/Documents/ResponsibleCare/RC-global-charter.pdf) </a:t>
            </a:r>
          </a:p>
          <a:p>
            <a:pPr lvl="1"/>
            <a:r>
              <a:rPr lang="en-GB" dirty="0"/>
              <a:t>Mandatory, e.g. in France, the law required companies with more than 300 employees to produce employee reports</a:t>
            </a:r>
          </a:p>
          <a:p>
            <a:pPr marL="426645" lvl="1"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261258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83823F-CB0F-4F34-A5D5-5126EFDC617D}"/>
              </a:ext>
            </a:extLst>
          </p:cNvPr>
          <p:cNvSpPr>
            <a:spLocks noGrp="1"/>
          </p:cNvSpPr>
          <p:nvPr>
            <p:ph type="title"/>
          </p:nvPr>
        </p:nvSpPr>
        <p:spPr/>
        <p:txBody>
          <a:bodyPr/>
          <a:lstStyle/>
          <a:p>
            <a:r>
              <a:rPr lang="en-GB" dirty="0">
                <a:solidFill>
                  <a:srgbClr val="374C81"/>
                </a:solidFill>
              </a:rPr>
              <a:t>Social activism and state regulations (1960s – 1990s)</a:t>
            </a:r>
            <a:endParaRPr lang="en-GB" dirty="0"/>
          </a:p>
        </p:txBody>
      </p:sp>
      <p:sp>
        <p:nvSpPr>
          <p:cNvPr id="3" name="Content Placeholder 2">
            <a:extLst>
              <a:ext uri="{FF2B5EF4-FFF2-40B4-BE49-F238E27FC236}">
                <a16:creationId xmlns="" xmlns:a16="http://schemas.microsoft.com/office/drawing/2014/main" id="{D2158807-2FD5-4883-A44C-8B39E3BF3CD0}"/>
              </a:ext>
            </a:extLst>
          </p:cNvPr>
          <p:cNvSpPr>
            <a:spLocks noGrp="1"/>
          </p:cNvSpPr>
          <p:nvPr>
            <p:ph idx="1"/>
          </p:nvPr>
        </p:nvSpPr>
        <p:spPr/>
        <p:txBody>
          <a:bodyPr>
            <a:normAutofit fontScale="92500" lnSpcReduction="20000"/>
          </a:bodyPr>
          <a:lstStyle/>
          <a:p>
            <a:r>
              <a:rPr lang="en-GB" dirty="0"/>
              <a:t>Corporate ethical scandals exposing the wrong practices of managers</a:t>
            </a:r>
          </a:p>
          <a:p>
            <a:pPr lvl="1"/>
            <a:r>
              <a:rPr lang="en-GB" dirty="0"/>
              <a:t>Bhopal explosion in India killing thousands of people (1984)</a:t>
            </a:r>
          </a:p>
          <a:p>
            <a:pPr lvl="1"/>
            <a:r>
              <a:rPr lang="en-GB" dirty="0"/>
              <a:t>Nestle infant formula (1970s -1980s)</a:t>
            </a:r>
          </a:p>
          <a:p>
            <a:pPr lvl="1"/>
            <a:r>
              <a:rPr lang="en-GB" dirty="0"/>
              <a:t>Ivan Boesky insider trading scandal (1980s)</a:t>
            </a:r>
          </a:p>
          <a:p>
            <a:r>
              <a:rPr lang="en-GB" dirty="0"/>
              <a:t>Companies could no longer engage in CSR activities on a voluntary basis only. They were compelled to respond appropriately to several social, ethical and environmental issues primarily caused by their activities. </a:t>
            </a:r>
          </a:p>
          <a:p>
            <a:r>
              <a:rPr lang="en-GB" dirty="0"/>
              <a:t>Corporate and academic discourse on CSR was more of talk than action</a:t>
            </a:r>
          </a:p>
          <a:p>
            <a:r>
              <a:rPr lang="en-GB" dirty="0"/>
              <a:t>By the 1990s companies were conceptualised as corporate citizens having the same obligations as human beings to demonstrate respect for the environment, society and other human beings. </a:t>
            </a:r>
          </a:p>
        </p:txBody>
      </p:sp>
    </p:spTree>
    <p:extLst>
      <p:ext uri="{BB962C8B-B14F-4D97-AF65-F5344CB8AC3E}">
        <p14:creationId xmlns:p14="http://schemas.microsoft.com/office/powerpoint/2010/main" val="281893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C0336D-304D-47DD-9F97-7EA642F41A1D}"/>
              </a:ext>
            </a:extLst>
          </p:cNvPr>
          <p:cNvSpPr>
            <a:spLocks noGrp="1"/>
          </p:cNvSpPr>
          <p:nvPr>
            <p:ph type="title"/>
          </p:nvPr>
        </p:nvSpPr>
        <p:spPr/>
        <p:txBody>
          <a:bodyPr/>
          <a:lstStyle/>
          <a:p>
            <a:r>
              <a:rPr lang="en-GB" dirty="0"/>
              <a:t>Strategic corporate philanthropy </a:t>
            </a:r>
          </a:p>
        </p:txBody>
      </p:sp>
      <p:sp>
        <p:nvSpPr>
          <p:cNvPr id="3" name="Content Placeholder 2">
            <a:extLst>
              <a:ext uri="{FF2B5EF4-FFF2-40B4-BE49-F238E27FC236}">
                <a16:creationId xmlns="" xmlns:a16="http://schemas.microsoft.com/office/drawing/2014/main" id="{34BB7B09-023D-4E1F-8621-A6500D3BA682}"/>
              </a:ext>
            </a:extLst>
          </p:cNvPr>
          <p:cNvSpPr>
            <a:spLocks noGrp="1"/>
          </p:cNvSpPr>
          <p:nvPr>
            <p:ph idx="1"/>
          </p:nvPr>
        </p:nvSpPr>
        <p:spPr/>
        <p:txBody>
          <a:bodyPr>
            <a:normAutofit lnSpcReduction="10000"/>
          </a:bodyPr>
          <a:lstStyle/>
          <a:p>
            <a:r>
              <a:rPr lang="en-GB" dirty="0"/>
              <a:t>New conceptualisation of corporate philanthropy led by Porter and Kramer </a:t>
            </a:r>
          </a:p>
          <a:p>
            <a:r>
              <a:rPr lang="en-GB" dirty="0"/>
              <a:t>Strategic corporate philanthropy – businesses were encouraged to invest in social causes that align with their expertise or primary activities</a:t>
            </a:r>
          </a:p>
          <a:p>
            <a:pPr lvl="1"/>
            <a:r>
              <a:rPr lang="en-GB" dirty="0"/>
              <a:t>Cisco Networking Academy</a:t>
            </a:r>
          </a:p>
          <a:p>
            <a:r>
              <a:rPr lang="en-GB" dirty="0"/>
              <a:t>Companies encouraged to invest in causes that have both social and economic returns </a:t>
            </a:r>
          </a:p>
          <a:p>
            <a:pPr lvl="1"/>
            <a:r>
              <a:rPr lang="en-GB" dirty="0"/>
              <a:t>Economic investments have social returns and social investments have economic returns. They should not be separated </a:t>
            </a:r>
          </a:p>
          <a:p>
            <a:r>
              <a:rPr lang="en-GB" dirty="0"/>
              <a:t>Criticised for being too self-serving </a:t>
            </a:r>
          </a:p>
          <a:p>
            <a:pPr lvl="1"/>
            <a:endParaRPr lang="en-GB" dirty="0"/>
          </a:p>
          <a:p>
            <a:endParaRPr lang="en-GB" dirty="0"/>
          </a:p>
        </p:txBody>
      </p:sp>
    </p:spTree>
    <p:extLst>
      <p:ext uri="{BB962C8B-B14F-4D97-AF65-F5344CB8AC3E}">
        <p14:creationId xmlns:p14="http://schemas.microsoft.com/office/powerpoint/2010/main" val="192535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169F67-3A66-49C9-9E0E-26274EE45FF7}"/>
              </a:ext>
            </a:extLst>
          </p:cNvPr>
          <p:cNvSpPr>
            <a:spLocks noGrp="1"/>
          </p:cNvSpPr>
          <p:nvPr>
            <p:ph type="title"/>
          </p:nvPr>
        </p:nvSpPr>
        <p:spPr/>
        <p:txBody>
          <a:bodyPr/>
          <a:lstStyle/>
          <a:p>
            <a:r>
              <a:rPr lang="en-GB" dirty="0"/>
              <a:t>History of CSR in developing countries </a:t>
            </a:r>
          </a:p>
        </p:txBody>
      </p:sp>
      <p:sp>
        <p:nvSpPr>
          <p:cNvPr id="3" name="Content Placeholder 2">
            <a:extLst>
              <a:ext uri="{FF2B5EF4-FFF2-40B4-BE49-F238E27FC236}">
                <a16:creationId xmlns="" xmlns:a16="http://schemas.microsoft.com/office/drawing/2014/main" id="{B1F877FF-9223-4B03-9C25-D64442B64400}"/>
              </a:ext>
            </a:extLst>
          </p:cNvPr>
          <p:cNvSpPr>
            <a:spLocks noGrp="1"/>
          </p:cNvSpPr>
          <p:nvPr>
            <p:ph idx="1"/>
          </p:nvPr>
        </p:nvSpPr>
        <p:spPr/>
        <p:txBody>
          <a:bodyPr>
            <a:normAutofit lnSpcReduction="10000"/>
          </a:bodyPr>
          <a:lstStyle/>
          <a:p>
            <a:r>
              <a:rPr lang="en-GB" dirty="0"/>
              <a:t>The concept and practice of CSR in developing countries evolves from deep-rooted cultural and religious traditions of philanthropy, business ethics and community embeddedness </a:t>
            </a:r>
          </a:p>
          <a:p>
            <a:pPr lvl="1"/>
            <a:r>
              <a:rPr lang="en-GB" dirty="0"/>
              <a:t>Religious societies have historically condemned extortionist business practices and encouraged practices founded on moral justice and fairness</a:t>
            </a:r>
          </a:p>
          <a:p>
            <a:r>
              <a:rPr lang="en-GB" dirty="0"/>
              <a:t>Communalism is an important characteristic of developing countries and it is the major form in which CSR manifested and is conceptualised in many parts of these regions </a:t>
            </a:r>
          </a:p>
          <a:p>
            <a:r>
              <a:rPr lang="en-GB" dirty="0"/>
              <a:t>CSR developed differently in developing countries compared to developed countries </a:t>
            </a:r>
          </a:p>
          <a:p>
            <a:pPr lvl="1"/>
            <a:r>
              <a:rPr lang="en-GB" dirty="0"/>
              <a:t>Differences in political, social and economic structures</a:t>
            </a:r>
          </a:p>
        </p:txBody>
      </p:sp>
    </p:spTree>
    <p:extLst>
      <p:ext uri="{BB962C8B-B14F-4D97-AF65-F5344CB8AC3E}">
        <p14:creationId xmlns:p14="http://schemas.microsoft.com/office/powerpoint/2010/main" val="9216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Chapter Structure</a:t>
            </a:r>
          </a:p>
        </p:txBody>
      </p:sp>
      <p:sp>
        <p:nvSpPr>
          <p:cNvPr id="14" name="Content Placeholder 13"/>
          <p:cNvSpPr>
            <a:spLocks noGrp="1"/>
          </p:cNvSpPr>
          <p:nvPr>
            <p:ph idx="1"/>
          </p:nvPr>
        </p:nvSpPr>
        <p:spPr/>
        <p:txBody>
          <a:bodyPr/>
          <a:lstStyle/>
          <a:p>
            <a:r>
              <a:rPr lang="en-US" dirty="0"/>
              <a:t>Introduction </a:t>
            </a:r>
          </a:p>
          <a:p>
            <a:r>
              <a:rPr lang="en-US" dirty="0"/>
              <a:t>Early roots of CSR (pre-reporting phase)</a:t>
            </a:r>
          </a:p>
          <a:p>
            <a:r>
              <a:rPr lang="en-US" dirty="0"/>
              <a:t>Early evidence of CSR practices in developed countries (1850s – 1950s)</a:t>
            </a:r>
          </a:p>
          <a:p>
            <a:r>
              <a:rPr lang="en-US" dirty="0"/>
              <a:t>Social activism and state regulations (1960s – 1990s)</a:t>
            </a:r>
          </a:p>
          <a:p>
            <a:r>
              <a:rPr lang="en-US" dirty="0"/>
              <a:t>History of CSR in developing countries </a:t>
            </a:r>
          </a:p>
          <a:p>
            <a:r>
              <a:rPr lang="en-US" dirty="0"/>
              <a:t>CSR development in the 2000s</a:t>
            </a: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39E504-CED6-484B-A768-6007554D4BA1}"/>
              </a:ext>
            </a:extLst>
          </p:cNvPr>
          <p:cNvSpPr>
            <a:spLocks noGrp="1"/>
          </p:cNvSpPr>
          <p:nvPr>
            <p:ph type="title"/>
          </p:nvPr>
        </p:nvSpPr>
        <p:spPr/>
        <p:txBody>
          <a:bodyPr/>
          <a:lstStyle/>
          <a:p>
            <a:r>
              <a:rPr lang="en-GB" dirty="0"/>
              <a:t>Drivers of CSR in developing countries </a:t>
            </a:r>
          </a:p>
        </p:txBody>
      </p:sp>
      <p:sp>
        <p:nvSpPr>
          <p:cNvPr id="3" name="Content Placeholder 2">
            <a:extLst>
              <a:ext uri="{FF2B5EF4-FFF2-40B4-BE49-F238E27FC236}">
                <a16:creationId xmlns="" xmlns:a16="http://schemas.microsoft.com/office/drawing/2014/main" id="{086CE435-BA23-4644-941A-04DD18D03B7E}"/>
              </a:ext>
            </a:extLst>
          </p:cNvPr>
          <p:cNvSpPr>
            <a:spLocks noGrp="1"/>
          </p:cNvSpPr>
          <p:nvPr>
            <p:ph idx="1"/>
          </p:nvPr>
        </p:nvSpPr>
        <p:spPr/>
        <p:txBody>
          <a:bodyPr>
            <a:normAutofit lnSpcReduction="10000"/>
          </a:bodyPr>
          <a:lstStyle/>
          <a:p>
            <a:r>
              <a:rPr lang="en-GB" dirty="0"/>
              <a:t>CSR in most parts of developing countries, especially Africa and North America has historically been framed around the ethics of colonialism and apartheid, and the prevalence of corruption and fraud</a:t>
            </a:r>
          </a:p>
          <a:p>
            <a:r>
              <a:rPr lang="en-GB" dirty="0"/>
              <a:t>CSR drivers in developing economies </a:t>
            </a:r>
          </a:p>
          <a:p>
            <a:pPr lvl="1"/>
            <a:r>
              <a:rPr lang="en-GB" dirty="0"/>
              <a:t>Globalisation </a:t>
            </a:r>
          </a:p>
          <a:p>
            <a:pPr lvl="1"/>
            <a:r>
              <a:rPr lang="en-GB" dirty="0"/>
              <a:t>Poverty</a:t>
            </a:r>
          </a:p>
          <a:p>
            <a:pPr lvl="1"/>
            <a:r>
              <a:rPr lang="en-GB" dirty="0"/>
              <a:t>Poor governance </a:t>
            </a:r>
          </a:p>
          <a:p>
            <a:pPr lvl="1"/>
            <a:r>
              <a:rPr lang="en-GB" dirty="0"/>
              <a:t>Culture </a:t>
            </a:r>
          </a:p>
          <a:p>
            <a:pPr lvl="1"/>
            <a:r>
              <a:rPr lang="en-GB" dirty="0"/>
              <a:t>Religion </a:t>
            </a:r>
          </a:p>
          <a:p>
            <a:pPr lvl="1"/>
            <a:r>
              <a:rPr lang="en-GB" dirty="0"/>
              <a:t>Corruption </a:t>
            </a:r>
          </a:p>
        </p:txBody>
      </p:sp>
    </p:spTree>
    <p:extLst>
      <p:ext uri="{BB962C8B-B14F-4D97-AF65-F5344CB8AC3E}">
        <p14:creationId xmlns:p14="http://schemas.microsoft.com/office/powerpoint/2010/main" val="414803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D33E45-30A3-4C2F-8AB9-24D61A3B4000}"/>
              </a:ext>
            </a:extLst>
          </p:cNvPr>
          <p:cNvSpPr>
            <a:spLocks noGrp="1"/>
          </p:cNvSpPr>
          <p:nvPr>
            <p:ph type="title"/>
          </p:nvPr>
        </p:nvSpPr>
        <p:spPr/>
        <p:txBody>
          <a:bodyPr/>
          <a:lstStyle/>
          <a:p>
            <a:r>
              <a:rPr lang="en-GB" dirty="0"/>
              <a:t>Drivers of CSR in developing countries </a:t>
            </a:r>
          </a:p>
        </p:txBody>
      </p:sp>
      <p:sp>
        <p:nvSpPr>
          <p:cNvPr id="3" name="Content Placeholder 2">
            <a:extLst>
              <a:ext uri="{FF2B5EF4-FFF2-40B4-BE49-F238E27FC236}">
                <a16:creationId xmlns="" xmlns:a16="http://schemas.microsoft.com/office/drawing/2014/main" id="{B1A8FB29-1BEB-4EFA-9B96-A22EF7343206}"/>
              </a:ext>
            </a:extLst>
          </p:cNvPr>
          <p:cNvSpPr>
            <a:spLocks noGrp="1"/>
          </p:cNvSpPr>
          <p:nvPr>
            <p:ph idx="1"/>
          </p:nvPr>
        </p:nvSpPr>
        <p:spPr/>
        <p:txBody>
          <a:bodyPr>
            <a:normAutofit lnSpcReduction="10000"/>
          </a:bodyPr>
          <a:lstStyle/>
          <a:p>
            <a:r>
              <a:rPr lang="en-GB" dirty="0"/>
              <a:t>Political events </a:t>
            </a:r>
          </a:p>
          <a:p>
            <a:pPr lvl="1"/>
            <a:r>
              <a:rPr lang="en-GB" dirty="0"/>
              <a:t>Redressing the effect of Apartheid in South Africa </a:t>
            </a:r>
          </a:p>
          <a:p>
            <a:r>
              <a:rPr lang="en-GB" dirty="0"/>
              <a:t>Weak institutional controls on the practices of multinational corporations </a:t>
            </a:r>
          </a:p>
          <a:p>
            <a:r>
              <a:rPr lang="en-GB" dirty="0"/>
              <a:t>Stakeholder activism </a:t>
            </a:r>
          </a:p>
          <a:p>
            <a:pPr lvl="1"/>
            <a:r>
              <a:rPr lang="en-GB" dirty="0"/>
              <a:t>NGOs</a:t>
            </a:r>
          </a:p>
          <a:p>
            <a:pPr lvl="1"/>
            <a:r>
              <a:rPr lang="en-GB" dirty="0"/>
              <a:t>Civil societies and litigations</a:t>
            </a:r>
          </a:p>
          <a:p>
            <a:pPr lvl="1"/>
            <a:r>
              <a:rPr lang="en-GB" dirty="0"/>
              <a:t>Trade unions</a:t>
            </a:r>
          </a:p>
          <a:p>
            <a:pPr lvl="1"/>
            <a:r>
              <a:rPr lang="en-GB" dirty="0"/>
              <a:t>International organisations</a:t>
            </a:r>
          </a:p>
          <a:p>
            <a:pPr lvl="1"/>
            <a:r>
              <a:rPr lang="en-GB" dirty="0"/>
              <a:t>Media </a:t>
            </a:r>
          </a:p>
        </p:txBody>
      </p:sp>
    </p:spTree>
    <p:extLst>
      <p:ext uri="{BB962C8B-B14F-4D97-AF65-F5344CB8AC3E}">
        <p14:creationId xmlns:p14="http://schemas.microsoft.com/office/powerpoint/2010/main" val="187516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84AC5B-2CDE-4ACE-A5DC-2721B0D8F5A2}"/>
              </a:ext>
            </a:extLst>
          </p:cNvPr>
          <p:cNvSpPr>
            <a:spLocks noGrp="1"/>
          </p:cNvSpPr>
          <p:nvPr>
            <p:ph type="title"/>
          </p:nvPr>
        </p:nvSpPr>
        <p:spPr/>
        <p:txBody>
          <a:bodyPr/>
          <a:lstStyle/>
          <a:p>
            <a:r>
              <a:rPr lang="en-GB" dirty="0"/>
              <a:t>Drivers of CSR in developing countries </a:t>
            </a:r>
          </a:p>
        </p:txBody>
      </p:sp>
      <p:sp>
        <p:nvSpPr>
          <p:cNvPr id="3" name="Content Placeholder 2">
            <a:extLst>
              <a:ext uri="{FF2B5EF4-FFF2-40B4-BE49-F238E27FC236}">
                <a16:creationId xmlns="" xmlns:a16="http://schemas.microsoft.com/office/drawing/2014/main" id="{4E1C876B-D76B-4800-A2EC-8D6A2BE39B75}"/>
              </a:ext>
            </a:extLst>
          </p:cNvPr>
          <p:cNvSpPr>
            <a:spLocks noGrp="1"/>
          </p:cNvSpPr>
          <p:nvPr>
            <p:ph idx="1"/>
          </p:nvPr>
        </p:nvSpPr>
        <p:spPr/>
        <p:txBody>
          <a:bodyPr/>
          <a:lstStyle/>
          <a:p>
            <a:r>
              <a:rPr lang="en-GB" dirty="0"/>
              <a:t>Environmental catastrophes </a:t>
            </a:r>
          </a:p>
          <a:p>
            <a:pPr lvl="1"/>
            <a:r>
              <a:rPr lang="en-GB" dirty="0"/>
              <a:t>Oil spillage </a:t>
            </a:r>
          </a:p>
          <a:p>
            <a:r>
              <a:rPr lang="en-GB" dirty="0"/>
              <a:t>Social and health crises </a:t>
            </a:r>
          </a:p>
          <a:p>
            <a:pPr lvl="1"/>
            <a:r>
              <a:rPr lang="en-GB" dirty="0"/>
              <a:t>Trachoma </a:t>
            </a:r>
          </a:p>
          <a:p>
            <a:pPr lvl="1"/>
            <a:r>
              <a:rPr lang="en-GB" dirty="0"/>
              <a:t>HIV/Aids</a:t>
            </a:r>
          </a:p>
          <a:p>
            <a:pPr lvl="1"/>
            <a:r>
              <a:rPr lang="en-GB" dirty="0"/>
              <a:t>Malaria</a:t>
            </a:r>
          </a:p>
          <a:p>
            <a:pPr lvl="1"/>
            <a:r>
              <a:rPr lang="en-GB" dirty="0"/>
              <a:t>Malnutrition </a:t>
            </a:r>
          </a:p>
          <a:p>
            <a:pPr lvl="1"/>
            <a:r>
              <a:rPr lang="en-GB" dirty="0"/>
              <a:t>Polio </a:t>
            </a:r>
          </a:p>
          <a:p>
            <a:pPr marL="426645" lvl="1" indent="0">
              <a:buNone/>
            </a:pPr>
            <a:endParaRPr lang="en-GB" dirty="0"/>
          </a:p>
          <a:p>
            <a:endParaRPr lang="en-GB" dirty="0"/>
          </a:p>
          <a:p>
            <a:endParaRPr lang="en-GB" dirty="0"/>
          </a:p>
        </p:txBody>
      </p:sp>
    </p:spTree>
    <p:extLst>
      <p:ext uri="{BB962C8B-B14F-4D97-AF65-F5344CB8AC3E}">
        <p14:creationId xmlns:p14="http://schemas.microsoft.com/office/powerpoint/2010/main" val="278561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9373A6-8DCF-4E10-B149-0DFC67CFDD49}"/>
              </a:ext>
            </a:extLst>
          </p:cNvPr>
          <p:cNvSpPr>
            <a:spLocks noGrp="1"/>
          </p:cNvSpPr>
          <p:nvPr>
            <p:ph type="title"/>
          </p:nvPr>
        </p:nvSpPr>
        <p:spPr/>
        <p:txBody>
          <a:bodyPr/>
          <a:lstStyle/>
          <a:p>
            <a:r>
              <a:rPr lang="en-GB" dirty="0"/>
              <a:t>Manifestation of CSR in developing countries </a:t>
            </a:r>
          </a:p>
        </p:txBody>
      </p:sp>
      <p:sp>
        <p:nvSpPr>
          <p:cNvPr id="3" name="Content Placeholder 2">
            <a:extLst>
              <a:ext uri="{FF2B5EF4-FFF2-40B4-BE49-F238E27FC236}">
                <a16:creationId xmlns="" xmlns:a16="http://schemas.microsoft.com/office/drawing/2014/main" id="{A55E176B-A116-49F8-99F0-F64BC79EDA21}"/>
              </a:ext>
            </a:extLst>
          </p:cNvPr>
          <p:cNvSpPr>
            <a:spLocks noGrp="1"/>
          </p:cNvSpPr>
          <p:nvPr>
            <p:ph idx="1"/>
          </p:nvPr>
        </p:nvSpPr>
        <p:spPr/>
        <p:txBody>
          <a:bodyPr>
            <a:normAutofit/>
          </a:bodyPr>
          <a:lstStyle/>
          <a:p>
            <a:r>
              <a:rPr lang="en-GB" dirty="0"/>
              <a:t>Historically, the nature and manifestation of CSR in developing focused on meeting pressing social, political, economic and infrastructural needs </a:t>
            </a:r>
          </a:p>
          <a:p>
            <a:pPr lvl="1"/>
            <a:r>
              <a:rPr lang="en-GB" dirty="0"/>
              <a:t>Poverty</a:t>
            </a:r>
          </a:p>
          <a:p>
            <a:pPr lvl="1"/>
            <a:r>
              <a:rPr lang="en-GB" dirty="0"/>
              <a:t>HIV/AIDS</a:t>
            </a:r>
          </a:p>
          <a:p>
            <a:pPr lvl="1"/>
            <a:r>
              <a:rPr lang="en-GB" dirty="0"/>
              <a:t>Unemployment </a:t>
            </a:r>
          </a:p>
          <a:p>
            <a:pPr lvl="1"/>
            <a:r>
              <a:rPr lang="en-GB" dirty="0"/>
              <a:t>Education </a:t>
            </a:r>
          </a:p>
          <a:p>
            <a:pPr lvl="1"/>
            <a:r>
              <a:rPr lang="en-GB" dirty="0"/>
              <a:t>Provision of goods and services </a:t>
            </a:r>
          </a:p>
          <a:p>
            <a:pPr lvl="1"/>
            <a:r>
              <a:rPr lang="en-GB" dirty="0"/>
              <a:t>Basic amenities – good water, health care, electricity, good roads etc.</a:t>
            </a:r>
          </a:p>
          <a:p>
            <a:r>
              <a:rPr lang="en-GB" dirty="0"/>
              <a:t>CSR developed as a direct response to poor governance </a:t>
            </a:r>
          </a:p>
        </p:txBody>
      </p:sp>
    </p:spTree>
    <p:extLst>
      <p:ext uri="{BB962C8B-B14F-4D97-AF65-F5344CB8AC3E}">
        <p14:creationId xmlns:p14="http://schemas.microsoft.com/office/powerpoint/2010/main" val="166097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104051-915B-443F-9B82-0E9A1BCAB553}"/>
              </a:ext>
            </a:extLst>
          </p:cNvPr>
          <p:cNvSpPr>
            <a:spLocks noGrp="1"/>
          </p:cNvSpPr>
          <p:nvPr>
            <p:ph type="title"/>
          </p:nvPr>
        </p:nvSpPr>
        <p:spPr/>
        <p:txBody>
          <a:bodyPr/>
          <a:lstStyle/>
          <a:p>
            <a:r>
              <a:rPr lang="en-GB" dirty="0"/>
              <a:t>Manifestation of CSR in developing countries </a:t>
            </a:r>
          </a:p>
        </p:txBody>
      </p:sp>
      <p:sp>
        <p:nvSpPr>
          <p:cNvPr id="3" name="Content Placeholder 2">
            <a:extLst>
              <a:ext uri="{FF2B5EF4-FFF2-40B4-BE49-F238E27FC236}">
                <a16:creationId xmlns="" xmlns:a16="http://schemas.microsoft.com/office/drawing/2014/main" id="{D03FD0D9-B7D9-4237-A155-B76884C2AE2E}"/>
              </a:ext>
            </a:extLst>
          </p:cNvPr>
          <p:cNvSpPr>
            <a:spLocks noGrp="1"/>
          </p:cNvSpPr>
          <p:nvPr>
            <p:ph idx="1"/>
          </p:nvPr>
        </p:nvSpPr>
        <p:spPr/>
        <p:txBody>
          <a:bodyPr/>
          <a:lstStyle/>
          <a:p>
            <a:r>
              <a:rPr lang="en-GB" dirty="0"/>
              <a:t>CSR practices in developing countries are usually conceptualised as developmental aids rather than CSR because it developed as an alternative to government </a:t>
            </a:r>
          </a:p>
          <a:p>
            <a:r>
              <a:rPr lang="en-GB" dirty="0"/>
              <a:t>Society has consistently looked up to businesses to fill up the gaps created by corruption, poor governance and political instability  </a:t>
            </a:r>
          </a:p>
          <a:p>
            <a:pPr lvl="1"/>
            <a:r>
              <a:rPr lang="en-GB" dirty="0"/>
              <a:t>Divestments in the long-term due to high cost of business operations</a:t>
            </a:r>
          </a:p>
          <a:p>
            <a:pPr lvl="1"/>
            <a:r>
              <a:rPr lang="en-GB" dirty="0"/>
              <a:t>Increased unethical business practices because governments may overlook ethical failures of businesses to protect their investments (e.g. Shell in Nigeria </a:t>
            </a:r>
          </a:p>
          <a:p>
            <a:pPr lvl="1"/>
            <a:endParaRPr lang="en-GB" dirty="0"/>
          </a:p>
          <a:p>
            <a:pPr lvl="1"/>
            <a:endParaRPr lang="en-GB" dirty="0"/>
          </a:p>
        </p:txBody>
      </p:sp>
    </p:spTree>
    <p:extLst>
      <p:ext uri="{BB962C8B-B14F-4D97-AF65-F5344CB8AC3E}">
        <p14:creationId xmlns:p14="http://schemas.microsoft.com/office/powerpoint/2010/main" val="299055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8F0AEC8-381B-4182-BC84-4228CFA38355}"/>
              </a:ext>
            </a:extLst>
          </p:cNvPr>
          <p:cNvSpPr>
            <a:spLocks noGrp="1"/>
          </p:cNvSpPr>
          <p:nvPr>
            <p:ph type="title"/>
          </p:nvPr>
        </p:nvSpPr>
        <p:spPr/>
        <p:txBody>
          <a:bodyPr/>
          <a:lstStyle/>
          <a:p>
            <a:r>
              <a:rPr lang="en-GB" dirty="0"/>
              <a:t>Philanthropy in developing countries </a:t>
            </a:r>
          </a:p>
        </p:txBody>
      </p:sp>
      <p:sp>
        <p:nvSpPr>
          <p:cNvPr id="3" name="Content Placeholder 2">
            <a:extLst>
              <a:ext uri="{FF2B5EF4-FFF2-40B4-BE49-F238E27FC236}">
                <a16:creationId xmlns="" xmlns:a16="http://schemas.microsoft.com/office/drawing/2014/main" id="{252EA53C-91DC-4E48-851A-9BFC0F79C6B1}"/>
              </a:ext>
            </a:extLst>
          </p:cNvPr>
          <p:cNvSpPr>
            <a:spLocks noGrp="1"/>
          </p:cNvSpPr>
          <p:nvPr>
            <p:ph idx="1"/>
          </p:nvPr>
        </p:nvSpPr>
        <p:spPr/>
        <p:txBody>
          <a:bodyPr/>
          <a:lstStyle/>
          <a:p>
            <a:r>
              <a:rPr lang="en-GB" dirty="0"/>
              <a:t>Philanthropy is the main form of CSR practices in developing countries </a:t>
            </a:r>
          </a:p>
          <a:p>
            <a:pPr lvl="1"/>
            <a:r>
              <a:rPr lang="en-GB" dirty="0"/>
              <a:t>Culture and religion encouraged philanthropy </a:t>
            </a:r>
          </a:p>
          <a:p>
            <a:pPr lvl="1"/>
            <a:r>
              <a:rPr lang="en-GB" dirty="0"/>
              <a:t>Developing countries are the main recipients of global aids</a:t>
            </a:r>
          </a:p>
          <a:p>
            <a:pPr lvl="1"/>
            <a:r>
              <a:rPr lang="en-GB" dirty="0"/>
              <a:t>Philanthropy is the norm rather than an exception </a:t>
            </a:r>
          </a:p>
          <a:p>
            <a:r>
              <a:rPr lang="en-GB" dirty="0"/>
              <a:t>Philanthropy in developing countries is necessary to improve the prospects of the communities in which companies operated in </a:t>
            </a:r>
          </a:p>
          <a:p>
            <a:r>
              <a:rPr lang="en-GB" dirty="0"/>
              <a:t>Philanthropic practices were purely social decisions and not necessarily related to the businesses economic objectives </a:t>
            </a:r>
          </a:p>
          <a:p>
            <a:pPr lvl="1"/>
            <a:r>
              <a:rPr lang="en-GB" dirty="0"/>
              <a:t>Eradication of HIV/AIDs, malaria, polio, maternal mortality</a:t>
            </a:r>
          </a:p>
          <a:p>
            <a:endParaRPr lang="en-GB" dirty="0"/>
          </a:p>
        </p:txBody>
      </p:sp>
    </p:spTree>
    <p:extLst>
      <p:ext uri="{BB962C8B-B14F-4D97-AF65-F5344CB8AC3E}">
        <p14:creationId xmlns:p14="http://schemas.microsoft.com/office/powerpoint/2010/main" val="76113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F1B972-D948-4358-A741-ABA6705A7620}"/>
              </a:ext>
            </a:extLst>
          </p:cNvPr>
          <p:cNvSpPr>
            <a:spLocks noGrp="1"/>
          </p:cNvSpPr>
          <p:nvPr>
            <p:ph type="title"/>
          </p:nvPr>
        </p:nvSpPr>
        <p:spPr/>
        <p:txBody>
          <a:bodyPr/>
          <a:lstStyle/>
          <a:p>
            <a:r>
              <a:rPr lang="en-GB" dirty="0"/>
              <a:t>CSR in developing countries</a:t>
            </a:r>
          </a:p>
        </p:txBody>
      </p:sp>
      <p:sp>
        <p:nvSpPr>
          <p:cNvPr id="3" name="Content Placeholder 2">
            <a:extLst>
              <a:ext uri="{FF2B5EF4-FFF2-40B4-BE49-F238E27FC236}">
                <a16:creationId xmlns="" xmlns:a16="http://schemas.microsoft.com/office/drawing/2014/main" id="{06D0EFE2-05B8-48ED-9440-1D5A16AB8543}"/>
              </a:ext>
            </a:extLst>
          </p:cNvPr>
          <p:cNvSpPr>
            <a:spLocks noGrp="1"/>
          </p:cNvSpPr>
          <p:nvPr>
            <p:ph idx="1"/>
          </p:nvPr>
        </p:nvSpPr>
        <p:spPr/>
        <p:txBody>
          <a:bodyPr>
            <a:normAutofit lnSpcReduction="10000"/>
          </a:bodyPr>
          <a:lstStyle/>
          <a:p>
            <a:r>
              <a:rPr lang="en-GB" dirty="0"/>
              <a:t>CSR in developing countries is still informal and not yet institutionalised</a:t>
            </a:r>
          </a:p>
          <a:p>
            <a:r>
              <a:rPr lang="en-GB" dirty="0"/>
              <a:t>Lack of local environmental and social regulations </a:t>
            </a:r>
          </a:p>
          <a:p>
            <a:pPr lvl="1"/>
            <a:r>
              <a:rPr lang="en-GB" dirty="0"/>
              <a:t>Poor governance structures</a:t>
            </a:r>
          </a:p>
          <a:p>
            <a:pPr lvl="1"/>
            <a:r>
              <a:rPr lang="en-GB" dirty="0"/>
              <a:t>Corruption </a:t>
            </a:r>
          </a:p>
          <a:p>
            <a:r>
              <a:rPr lang="en-GB" dirty="0"/>
              <a:t>Adoption of international CSR codes and standards</a:t>
            </a:r>
          </a:p>
          <a:p>
            <a:pPr lvl="1"/>
            <a:r>
              <a:rPr lang="en-GB" dirty="0"/>
              <a:t>Subsidiaries of multinationals</a:t>
            </a:r>
          </a:p>
          <a:p>
            <a:pPr lvl="1"/>
            <a:r>
              <a:rPr lang="en-GB" dirty="0"/>
              <a:t>Export oriented businesses</a:t>
            </a:r>
          </a:p>
          <a:p>
            <a:pPr lvl="1"/>
            <a:r>
              <a:rPr lang="en-GB" dirty="0"/>
              <a:t>Members of a global supply chain</a:t>
            </a:r>
          </a:p>
          <a:p>
            <a:pPr lvl="1"/>
            <a:r>
              <a:rPr lang="en-GB" dirty="0"/>
              <a:t>Foreign direct investment</a:t>
            </a:r>
          </a:p>
          <a:p>
            <a:endParaRPr lang="en-GB" dirty="0"/>
          </a:p>
        </p:txBody>
      </p:sp>
    </p:spTree>
    <p:extLst>
      <p:ext uri="{BB962C8B-B14F-4D97-AF65-F5344CB8AC3E}">
        <p14:creationId xmlns:p14="http://schemas.microsoft.com/office/powerpoint/2010/main" val="237664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Activity </a:t>
            </a:r>
          </a:p>
        </p:txBody>
      </p:sp>
      <p:graphicFrame>
        <p:nvGraphicFramePr>
          <p:cNvPr id="4" name="Content Placeholder 3" descr="Vertical bullet list showing 3 groups arranged one below the other and bullet points are present under each group."/>
          <p:cNvGraphicFramePr>
            <a:graphicFrameLocks noGrp="1"/>
          </p:cNvGraphicFramePr>
          <p:nvPr>
            <p:ph sz="half" idx="1"/>
            <p:extLst>
              <p:ext uri="{D42A27DB-BD31-4B8C-83A1-F6EECF244321}">
                <p14:modId xmlns:p14="http://schemas.microsoft.com/office/powerpoint/2010/main" val="2584842985"/>
              </p:ext>
            </p:extLst>
          </p:nvPr>
        </p:nvGraphicFramePr>
        <p:xfrm>
          <a:off x="1117600" y="1473200"/>
          <a:ext cx="10157063"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024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F4AC72-A32A-4C2F-B380-B53B6295A7A7}"/>
              </a:ext>
            </a:extLst>
          </p:cNvPr>
          <p:cNvSpPr>
            <a:spLocks noGrp="1"/>
          </p:cNvSpPr>
          <p:nvPr>
            <p:ph type="title"/>
          </p:nvPr>
        </p:nvSpPr>
        <p:spPr/>
        <p:txBody>
          <a:bodyPr/>
          <a:lstStyle/>
          <a:p>
            <a:r>
              <a:rPr lang="en-GB" dirty="0"/>
              <a:t>CSR in the 2000s</a:t>
            </a:r>
          </a:p>
        </p:txBody>
      </p:sp>
      <p:sp>
        <p:nvSpPr>
          <p:cNvPr id="3" name="Content Placeholder 2">
            <a:extLst>
              <a:ext uri="{FF2B5EF4-FFF2-40B4-BE49-F238E27FC236}">
                <a16:creationId xmlns="" xmlns:a16="http://schemas.microsoft.com/office/drawing/2014/main" id="{C2A36F09-2398-4B9E-9056-32C9F6CCC10D}"/>
              </a:ext>
            </a:extLst>
          </p:cNvPr>
          <p:cNvSpPr>
            <a:spLocks noGrp="1"/>
          </p:cNvSpPr>
          <p:nvPr>
            <p:ph idx="1"/>
          </p:nvPr>
        </p:nvSpPr>
        <p:spPr/>
        <p:txBody>
          <a:bodyPr>
            <a:normAutofit fontScale="92500" lnSpcReduction="10000"/>
          </a:bodyPr>
          <a:lstStyle/>
          <a:p>
            <a:r>
              <a:rPr lang="en-GB" dirty="0"/>
              <a:t>CSR became an important part of organisational goals</a:t>
            </a:r>
          </a:p>
          <a:p>
            <a:pPr lvl="1"/>
            <a:r>
              <a:rPr lang="en-GB" dirty="0"/>
              <a:t>by the start of the 21</a:t>
            </a:r>
            <a:r>
              <a:rPr lang="en-GB" baseline="30000" dirty="0"/>
              <a:t>st</a:t>
            </a:r>
            <a:r>
              <a:rPr lang="en-GB" dirty="0"/>
              <a:t> century, almost 90% of fortune 500 firms embraced CSR as an essential element of their organisational goal and actively promoted CSR activities in their annual reports (Boli and Hartsuiker, 2001).  </a:t>
            </a:r>
          </a:p>
          <a:p>
            <a:pPr lvl="1"/>
            <a:r>
              <a:rPr lang="en-GB" dirty="0"/>
              <a:t>Shareholders were more receptive of CSR and started taking its relationship with the business’ bottom line more seriously</a:t>
            </a:r>
          </a:p>
          <a:p>
            <a:r>
              <a:rPr lang="en-GB" dirty="0"/>
              <a:t>Climate change and labour practice are prime CSR issues and dominate the debates on CSR </a:t>
            </a:r>
          </a:p>
          <a:p>
            <a:pPr lvl="1"/>
            <a:r>
              <a:rPr lang="en-GB" dirty="0"/>
              <a:t>G8 summit of world leaders incorporated CSR as part of primary global concern </a:t>
            </a:r>
          </a:p>
          <a:p>
            <a:r>
              <a:rPr lang="en-GB" dirty="0"/>
              <a:t>CSR practices and regulations more evident in Europe </a:t>
            </a:r>
          </a:p>
          <a:p>
            <a:pPr lvl="1"/>
            <a:r>
              <a:rPr lang="en-GB" dirty="0"/>
              <a:t>Largely voluntary and ill defined </a:t>
            </a:r>
          </a:p>
        </p:txBody>
      </p:sp>
    </p:spTree>
    <p:extLst>
      <p:ext uri="{BB962C8B-B14F-4D97-AF65-F5344CB8AC3E}">
        <p14:creationId xmlns:p14="http://schemas.microsoft.com/office/powerpoint/2010/main" val="197812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5B9FFD-83F4-49A0-9C34-580EBAFCF5F7}"/>
              </a:ext>
            </a:extLst>
          </p:cNvPr>
          <p:cNvSpPr>
            <a:spLocks noGrp="1"/>
          </p:cNvSpPr>
          <p:nvPr>
            <p:ph type="title"/>
          </p:nvPr>
        </p:nvSpPr>
        <p:spPr/>
        <p:txBody>
          <a:bodyPr/>
          <a:lstStyle/>
          <a:p>
            <a:r>
              <a:rPr lang="en-GB" dirty="0"/>
              <a:t>CSR in the 2000s</a:t>
            </a:r>
          </a:p>
        </p:txBody>
      </p:sp>
      <p:sp>
        <p:nvSpPr>
          <p:cNvPr id="3" name="Content Placeholder 2">
            <a:extLst>
              <a:ext uri="{FF2B5EF4-FFF2-40B4-BE49-F238E27FC236}">
                <a16:creationId xmlns="" xmlns:a16="http://schemas.microsoft.com/office/drawing/2014/main" id="{C431151E-B4F0-4334-AA49-8FB25C498BB8}"/>
              </a:ext>
            </a:extLst>
          </p:cNvPr>
          <p:cNvSpPr>
            <a:spLocks noGrp="1"/>
          </p:cNvSpPr>
          <p:nvPr>
            <p:ph idx="1"/>
          </p:nvPr>
        </p:nvSpPr>
        <p:spPr/>
        <p:txBody>
          <a:bodyPr/>
          <a:lstStyle/>
          <a:p>
            <a:r>
              <a:rPr lang="en-GB" dirty="0"/>
              <a:t>Conceptualisation of CSR has evolved </a:t>
            </a:r>
          </a:p>
          <a:p>
            <a:pPr lvl="1"/>
            <a:r>
              <a:rPr lang="en-GB" dirty="0"/>
              <a:t>CSR has moved to a rationalisation stage </a:t>
            </a:r>
          </a:p>
          <a:p>
            <a:pPr lvl="1"/>
            <a:r>
              <a:rPr lang="en-GB" dirty="0"/>
              <a:t>Corporate and academic debates approach CSR from the point of doing business in to create value but in a manner that is respectful and proactive towards stakeholders</a:t>
            </a:r>
          </a:p>
          <a:p>
            <a:r>
              <a:rPr lang="en-GB" dirty="0"/>
              <a:t>Other concepts relevant to CSR has emerged </a:t>
            </a:r>
          </a:p>
          <a:p>
            <a:pPr lvl="1"/>
            <a:r>
              <a:rPr lang="en-GB" dirty="0"/>
              <a:t>Triple bottom lime </a:t>
            </a:r>
          </a:p>
          <a:p>
            <a:pPr lvl="1"/>
            <a:r>
              <a:rPr lang="en-GB" dirty="0"/>
              <a:t>Corporate sustainability practices and reporting </a:t>
            </a:r>
          </a:p>
          <a:p>
            <a:pPr lvl="1"/>
            <a:endParaRPr lang="en-GB" dirty="0"/>
          </a:p>
        </p:txBody>
      </p:sp>
    </p:spTree>
    <p:extLst>
      <p:ext uri="{BB962C8B-B14F-4D97-AF65-F5344CB8AC3E}">
        <p14:creationId xmlns:p14="http://schemas.microsoft.com/office/powerpoint/2010/main" val="223228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456B96-1276-49E1-A760-27A329AB2991}"/>
              </a:ext>
            </a:extLst>
          </p:cNvPr>
          <p:cNvSpPr>
            <a:spLocks noGrp="1"/>
          </p:cNvSpPr>
          <p:nvPr>
            <p:ph type="title"/>
          </p:nvPr>
        </p:nvSpPr>
        <p:spPr/>
        <p:txBody>
          <a:bodyPr/>
          <a:lstStyle/>
          <a:p>
            <a:r>
              <a:rPr lang="en-GB" dirty="0"/>
              <a:t>Introduction </a:t>
            </a:r>
          </a:p>
        </p:txBody>
      </p:sp>
      <p:sp>
        <p:nvSpPr>
          <p:cNvPr id="3" name="Content Placeholder 2">
            <a:extLst>
              <a:ext uri="{FF2B5EF4-FFF2-40B4-BE49-F238E27FC236}">
                <a16:creationId xmlns="" xmlns:a16="http://schemas.microsoft.com/office/drawing/2014/main" id="{63D71D90-811F-49E2-8988-8AF0BEB9AEBA}"/>
              </a:ext>
            </a:extLst>
          </p:cNvPr>
          <p:cNvSpPr>
            <a:spLocks noGrp="1"/>
          </p:cNvSpPr>
          <p:nvPr>
            <p:ph idx="1"/>
          </p:nvPr>
        </p:nvSpPr>
        <p:spPr/>
        <p:txBody>
          <a:bodyPr>
            <a:normAutofit fontScale="92500" lnSpcReduction="10000"/>
          </a:bodyPr>
          <a:lstStyle/>
          <a:p>
            <a:r>
              <a:rPr lang="en-GB" dirty="0"/>
              <a:t>CSR challenges businesses to look beyond the interests of shareholders and incorporate the changing needs and opinions of the wider society in which they operate in</a:t>
            </a:r>
          </a:p>
          <a:p>
            <a:r>
              <a:rPr lang="en-GB" dirty="0"/>
              <a:t>Though CSR is an important issue in the contemporary business environment, it has an historical dimension </a:t>
            </a:r>
          </a:p>
          <a:p>
            <a:r>
              <a:rPr lang="en-GB" dirty="0"/>
              <a:t>Historically, CSR practices and regulations were influenced by changes in the social, political and economic environment </a:t>
            </a:r>
          </a:p>
          <a:p>
            <a:r>
              <a:rPr lang="en-GB" dirty="0"/>
              <a:t>CSR practices and reporting are evolving as society and business practices evolve</a:t>
            </a:r>
          </a:p>
          <a:p>
            <a:r>
              <a:rPr lang="en-GB" dirty="0"/>
              <a:t>The historical development and manifestation of CSR differs between developed and developing countries</a:t>
            </a:r>
          </a:p>
        </p:txBody>
      </p:sp>
    </p:spTree>
    <p:extLst>
      <p:ext uri="{BB962C8B-B14F-4D97-AF65-F5344CB8AC3E}">
        <p14:creationId xmlns:p14="http://schemas.microsoft.com/office/powerpoint/2010/main" val="196722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9432DC-18F8-4691-84CB-075C18432A22}"/>
              </a:ext>
            </a:extLst>
          </p:cNvPr>
          <p:cNvSpPr>
            <a:spLocks noGrp="1"/>
          </p:cNvSpPr>
          <p:nvPr>
            <p:ph type="title"/>
          </p:nvPr>
        </p:nvSpPr>
        <p:spPr/>
        <p:txBody>
          <a:bodyPr/>
          <a:lstStyle/>
          <a:p>
            <a:r>
              <a:rPr lang="en-GB" dirty="0"/>
              <a:t>CSR in the 2000s</a:t>
            </a:r>
          </a:p>
        </p:txBody>
      </p:sp>
      <p:sp>
        <p:nvSpPr>
          <p:cNvPr id="3" name="Content Placeholder 2">
            <a:extLst>
              <a:ext uri="{FF2B5EF4-FFF2-40B4-BE49-F238E27FC236}">
                <a16:creationId xmlns="" xmlns:a16="http://schemas.microsoft.com/office/drawing/2014/main" id="{2EDB46C4-AE62-4BA9-B40B-4439486DF7BA}"/>
              </a:ext>
            </a:extLst>
          </p:cNvPr>
          <p:cNvSpPr>
            <a:spLocks noGrp="1"/>
          </p:cNvSpPr>
          <p:nvPr>
            <p:ph idx="1"/>
          </p:nvPr>
        </p:nvSpPr>
        <p:spPr/>
        <p:txBody>
          <a:bodyPr/>
          <a:lstStyle/>
          <a:p>
            <a:r>
              <a:rPr lang="en-GB" dirty="0"/>
              <a:t>Increased levels of government regulations on CSR practices and reporting </a:t>
            </a:r>
          </a:p>
          <a:p>
            <a:pPr lvl="1"/>
            <a:r>
              <a:rPr lang="en-GB" dirty="0"/>
              <a:t>By 2007, all publicly listed companies in Malaysia are mandated to publish their CSR initiatives on a ‘comply or explain’ basis</a:t>
            </a:r>
          </a:p>
          <a:p>
            <a:pPr lvl="1"/>
            <a:r>
              <a:rPr lang="en-GB" dirty="0"/>
              <a:t>Denmark government in 2009 mandated all state-owned companies with total assets and revenues exceeding 19million Euros and 38million Euros respectively, and more than 250 employees to report their social initiatives annually</a:t>
            </a:r>
          </a:p>
          <a:p>
            <a:r>
              <a:rPr lang="en-GB" dirty="0"/>
              <a:t>More voluntary disclosure of environmental and social practices by companies both in developed and developing countries </a:t>
            </a:r>
          </a:p>
          <a:p>
            <a:endParaRPr lang="en-GB" dirty="0"/>
          </a:p>
        </p:txBody>
      </p:sp>
    </p:spTree>
    <p:extLst>
      <p:ext uri="{BB962C8B-B14F-4D97-AF65-F5344CB8AC3E}">
        <p14:creationId xmlns:p14="http://schemas.microsoft.com/office/powerpoint/2010/main" val="292149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D0BFFF-731D-454E-8B46-3036F967A671}"/>
              </a:ext>
            </a:extLst>
          </p:cNvPr>
          <p:cNvSpPr>
            <a:spLocks noGrp="1"/>
          </p:cNvSpPr>
          <p:nvPr>
            <p:ph type="title"/>
          </p:nvPr>
        </p:nvSpPr>
        <p:spPr/>
        <p:txBody>
          <a:bodyPr/>
          <a:lstStyle/>
          <a:p>
            <a:r>
              <a:rPr lang="en-GB" dirty="0"/>
              <a:t>CSR in the 2000s </a:t>
            </a:r>
          </a:p>
        </p:txBody>
      </p:sp>
      <p:sp>
        <p:nvSpPr>
          <p:cNvPr id="3" name="Content Placeholder 2">
            <a:extLst>
              <a:ext uri="{FF2B5EF4-FFF2-40B4-BE49-F238E27FC236}">
                <a16:creationId xmlns="" xmlns:a16="http://schemas.microsoft.com/office/drawing/2014/main" id="{C96E22AE-187C-40F9-903B-6B4B340D78DB}"/>
              </a:ext>
            </a:extLst>
          </p:cNvPr>
          <p:cNvSpPr>
            <a:spLocks noGrp="1"/>
          </p:cNvSpPr>
          <p:nvPr>
            <p:ph idx="1"/>
          </p:nvPr>
        </p:nvSpPr>
        <p:spPr/>
        <p:txBody>
          <a:bodyPr/>
          <a:lstStyle/>
          <a:p>
            <a:r>
              <a:rPr lang="en-GB" dirty="0"/>
              <a:t>Increased level of involvement from local and international NGOs in pressurising companies to incorporate social and environmental goals into their business goals and strategies </a:t>
            </a:r>
          </a:p>
          <a:p>
            <a:r>
              <a:rPr lang="en-GB" dirty="0"/>
              <a:t>Diverse level of commitment and practices from companies regarding social and environmental issues even in narrow areas of concern (e.g. labour practices, bribery and corruption, human rights etc.)</a:t>
            </a:r>
          </a:p>
          <a:p>
            <a:r>
              <a:rPr lang="en-GB" dirty="0"/>
              <a:t>CSR in developing countries is still dominated by philanthropy because of the level of socioeconomic development,  infrastructure and poor governance </a:t>
            </a:r>
          </a:p>
        </p:txBody>
      </p:sp>
    </p:spTree>
    <p:extLst>
      <p:ext uri="{BB962C8B-B14F-4D97-AF65-F5344CB8AC3E}">
        <p14:creationId xmlns:p14="http://schemas.microsoft.com/office/powerpoint/2010/main" val="150244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E248E5-2C2D-4BB2-B25F-40BE00155A23}"/>
              </a:ext>
            </a:extLst>
          </p:cNvPr>
          <p:cNvSpPr>
            <a:spLocks noGrp="1"/>
          </p:cNvSpPr>
          <p:nvPr>
            <p:ph type="title"/>
          </p:nvPr>
        </p:nvSpPr>
        <p:spPr/>
        <p:txBody>
          <a:bodyPr/>
          <a:lstStyle/>
          <a:p>
            <a:r>
              <a:rPr lang="en-GB" dirty="0"/>
              <a:t>CSR in the 2000s</a:t>
            </a:r>
          </a:p>
        </p:txBody>
      </p:sp>
      <p:sp>
        <p:nvSpPr>
          <p:cNvPr id="3" name="Content Placeholder 2">
            <a:extLst>
              <a:ext uri="{FF2B5EF4-FFF2-40B4-BE49-F238E27FC236}">
                <a16:creationId xmlns="" xmlns:a16="http://schemas.microsoft.com/office/drawing/2014/main" id="{8ABA777C-1799-4E63-8CBC-5B77E0BACF5D}"/>
              </a:ext>
            </a:extLst>
          </p:cNvPr>
          <p:cNvSpPr>
            <a:spLocks noGrp="1"/>
          </p:cNvSpPr>
          <p:nvPr>
            <p:ph idx="1"/>
          </p:nvPr>
        </p:nvSpPr>
        <p:spPr/>
        <p:txBody>
          <a:bodyPr>
            <a:normAutofit lnSpcReduction="10000"/>
          </a:bodyPr>
          <a:lstStyle/>
          <a:p>
            <a:r>
              <a:rPr lang="en-GB" dirty="0"/>
              <a:t>CSR practices and initiatives are effective depending on the level of effectiveness of the political structures in place </a:t>
            </a:r>
          </a:p>
          <a:p>
            <a:pPr lvl="1"/>
            <a:r>
              <a:rPr lang="en-GB" dirty="0"/>
              <a:t>Poor governance structures and bribery and corruption and important impediment to CSR practices and initiatives in Africa</a:t>
            </a:r>
          </a:p>
          <a:p>
            <a:pPr lvl="1"/>
            <a:r>
              <a:rPr lang="en-GB" dirty="0"/>
              <a:t>Effectiveness of CSR initiatives in Europe, attributed to the governance structures in place</a:t>
            </a:r>
          </a:p>
          <a:p>
            <a:r>
              <a:rPr lang="en-GB" dirty="0"/>
              <a:t>Increased integration and alignment of CSR concerns and goals into corporate laws, thereby motivating socially responsible business behaviours</a:t>
            </a:r>
          </a:p>
          <a:p>
            <a:pPr lvl="1"/>
            <a:r>
              <a:rPr lang="en-GB" dirty="0"/>
              <a:t>UK corporate law 2006 produced reforms of directors’ duties, business reviews and corporate reporting that explicitly factors non-shareholder interests</a:t>
            </a:r>
          </a:p>
        </p:txBody>
      </p:sp>
    </p:spTree>
    <p:extLst>
      <p:ext uri="{BB962C8B-B14F-4D97-AF65-F5344CB8AC3E}">
        <p14:creationId xmlns:p14="http://schemas.microsoft.com/office/powerpoint/2010/main" val="191558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F1C28F7-84EB-41B9-9AA3-2BA983C1C0B5}"/>
              </a:ext>
            </a:extLst>
          </p:cNvPr>
          <p:cNvSpPr>
            <a:spLocks noGrp="1"/>
          </p:cNvSpPr>
          <p:nvPr>
            <p:ph type="title"/>
          </p:nvPr>
        </p:nvSpPr>
        <p:spPr/>
        <p:txBody>
          <a:bodyPr/>
          <a:lstStyle/>
          <a:p>
            <a:r>
              <a:rPr lang="en-GB" dirty="0"/>
              <a:t>Private and intergovernmental initiatives relevant to CSR</a:t>
            </a:r>
          </a:p>
        </p:txBody>
      </p:sp>
      <p:sp>
        <p:nvSpPr>
          <p:cNvPr id="3" name="Content Placeholder 2">
            <a:extLst>
              <a:ext uri="{FF2B5EF4-FFF2-40B4-BE49-F238E27FC236}">
                <a16:creationId xmlns="" xmlns:a16="http://schemas.microsoft.com/office/drawing/2014/main" id="{E11E3BE2-A041-414B-9230-3D1958A7F6D7}"/>
              </a:ext>
            </a:extLst>
          </p:cNvPr>
          <p:cNvSpPr>
            <a:spLocks noGrp="1"/>
          </p:cNvSpPr>
          <p:nvPr>
            <p:ph idx="1"/>
          </p:nvPr>
        </p:nvSpPr>
        <p:spPr/>
        <p:txBody>
          <a:bodyPr/>
          <a:lstStyle/>
          <a:p>
            <a:r>
              <a:rPr lang="en-GB" dirty="0"/>
              <a:t>Though businesses are reporting more on their social and environmental impacts, a reliable socio-ethical standard setting still lags</a:t>
            </a:r>
          </a:p>
          <a:p>
            <a:r>
              <a:rPr lang="en-GB" dirty="0"/>
              <a:t>Private and intergovernmental bodies setting standards and codes on environmental and social issues and reporting </a:t>
            </a:r>
          </a:p>
          <a:p>
            <a:pPr lvl="1"/>
            <a:r>
              <a:rPr lang="en-GB" dirty="0"/>
              <a:t>ILO declaration </a:t>
            </a:r>
          </a:p>
          <a:p>
            <a:pPr lvl="1"/>
            <a:r>
              <a:rPr lang="en-GB" dirty="0"/>
              <a:t>OECD guidelines for multinational enterprises </a:t>
            </a:r>
          </a:p>
          <a:p>
            <a:pPr lvl="1"/>
            <a:r>
              <a:rPr lang="en-GB" dirty="0"/>
              <a:t>UN Global impact initiative </a:t>
            </a:r>
          </a:p>
          <a:p>
            <a:pPr lvl="1"/>
            <a:r>
              <a:rPr lang="en-GB" dirty="0"/>
              <a:t>Extractive Industries Transparency Initiative (EITI) Principles</a:t>
            </a:r>
          </a:p>
          <a:p>
            <a:pPr lvl="1"/>
            <a:r>
              <a:rPr lang="en-GB" dirty="0"/>
              <a:t>ISO standards </a:t>
            </a:r>
          </a:p>
        </p:txBody>
      </p:sp>
    </p:spTree>
    <p:extLst>
      <p:ext uri="{BB962C8B-B14F-4D97-AF65-F5344CB8AC3E}">
        <p14:creationId xmlns:p14="http://schemas.microsoft.com/office/powerpoint/2010/main" val="1406698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264606-2CD8-4601-B3FF-71B9B6BCE7FC}"/>
              </a:ext>
            </a:extLst>
          </p:cNvPr>
          <p:cNvSpPr>
            <a:spLocks noGrp="1"/>
          </p:cNvSpPr>
          <p:nvPr>
            <p:ph type="title"/>
          </p:nvPr>
        </p:nvSpPr>
        <p:spPr/>
        <p:txBody>
          <a:bodyPr/>
          <a:lstStyle/>
          <a:p>
            <a:r>
              <a:rPr lang="en-GB" dirty="0"/>
              <a:t>Chapter summary </a:t>
            </a:r>
          </a:p>
        </p:txBody>
      </p:sp>
      <p:sp>
        <p:nvSpPr>
          <p:cNvPr id="3" name="Content Placeholder 2">
            <a:extLst>
              <a:ext uri="{FF2B5EF4-FFF2-40B4-BE49-F238E27FC236}">
                <a16:creationId xmlns="" xmlns:a16="http://schemas.microsoft.com/office/drawing/2014/main" id="{35B91465-3615-4D21-BEA1-1A108387E1E8}"/>
              </a:ext>
            </a:extLst>
          </p:cNvPr>
          <p:cNvSpPr>
            <a:spLocks noGrp="1"/>
          </p:cNvSpPr>
          <p:nvPr>
            <p:ph idx="1"/>
          </p:nvPr>
        </p:nvSpPr>
        <p:spPr/>
        <p:txBody>
          <a:bodyPr/>
          <a:lstStyle/>
          <a:p>
            <a:r>
              <a:rPr lang="en-GB" dirty="0"/>
              <a:t>CSR developed out of several social, political and environmental issues in both developed and developing countries </a:t>
            </a:r>
          </a:p>
          <a:p>
            <a:r>
              <a:rPr lang="en-GB" dirty="0"/>
              <a:t>Though the broad aim of CSR in developed and developing economies are the same, the manifestation, progression and conceptualisation of CSR between these two broad economic categories differ</a:t>
            </a:r>
          </a:p>
          <a:p>
            <a:r>
              <a:rPr lang="en-GB" dirty="0"/>
              <a:t>Globally, CSR developed mainly from philanthropic practices and social movements, and in recent times, it has progressed to a wider range of issues and practices such as fair trade, environmental protection, corporate governance and SRI.</a:t>
            </a:r>
          </a:p>
        </p:txBody>
      </p:sp>
    </p:spTree>
    <p:extLst>
      <p:ext uri="{BB962C8B-B14F-4D97-AF65-F5344CB8AC3E}">
        <p14:creationId xmlns:p14="http://schemas.microsoft.com/office/powerpoint/2010/main" val="45943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7C7577-ABC1-44C8-8A1C-751390B345A1}"/>
              </a:ext>
            </a:extLst>
          </p:cNvPr>
          <p:cNvSpPr>
            <a:spLocks noGrp="1"/>
          </p:cNvSpPr>
          <p:nvPr>
            <p:ph type="title"/>
          </p:nvPr>
        </p:nvSpPr>
        <p:spPr/>
        <p:txBody>
          <a:bodyPr/>
          <a:lstStyle/>
          <a:p>
            <a:r>
              <a:rPr lang="en-GB" dirty="0"/>
              <a:t>Chapter summary </a:t>
            </a:r>
          </a:p>
        </p:txBody>
      </p:sp>
      <p:sp>
        <p:nvSpPr>
          <p:cNvPr id="3" name="Content Placeholder 2">
            <a:extLst>
              <a:ext uri="{FF2B5EF4-FFF2-40B4-BE49-F238E27FC236}">
                <a16:creationId xmlns="" xmlns:a16="http://schemas.microsoft.com/office/drawing/2014/main" id="{23F3CD89-709B-4AC2-897E-D49ED2887723}"/>
              </a:ext>
            </a:extLst>
          </p:cNvPr>
          <p:cNvSpPr>
            <a:spLocks noGrp="1"/>
          </p:cNvSpPr>
          <p:nvPr>
            <p:ph idx="1"/>
          </p:nvPr>
        </p:nvSpPr>
        <p:spPr/>
        <p:txBody>
          <a:bodyPr/>
          <a:lstStyle/>
          <a:p>
            <a:r>
              <a:rPr lang="en-GB" dirty="0"/>
              <a:t>In developing economies CSR is still very much at the philanthropic phase because of poor governance and weak institutional structures. </a:t>
            </a:r>
          </a:p>
          <a:p>
            <a:r>
              <a:rPr lang="en-GB" dirty="0"/>
              <a:t>Businesses are no longer only concerned about the interest of shareholders, they are incorporating the interest and opinions of a wider set of stakeholders</a:t>
            </a:r>
          </a:p>
        </p:txBody>
      </p:sp>
    </p:spTree>
    <p:extLst>
      <p:ext uri="{BB962C8B-B14F-4D97-AF65-F5344CB8AC3E}">
        <p14:creationId xmlns:p14="http://schemas.microsoft.com/office/powerpoint/2010/main" val="231944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D3A09D-F0B2-4680-93C5-CA2D8977E12B}"/>
              </a:ext>
            </a:extLst>
          </p:cNvPr>
          <p:cNvSpPr>
            <a:spLocks noGrp="1"/>
          </p:cNvSpPr>
          <p:nvPr>
            <p:ph type="title"/>
          </p:nvPr>
        </p:nvSpPr>
        <p:spPr/>
        <p:txBody>
          <a:bodyPr/>
          <a:lstStyle/>
          <a:p>
            <a:r>
              <a:rPr lang="en-GB" dirty="0"/>
              <a:t>Further reading </a:t>
            </a:r>
          </a:p>
        </p:txBody>
      </p:sp>
      <p:sp>
        <p:nvSpPr>
          <p:cNvPr id="3" name="Content Placeholder 2">
            <a:extLst>
              <a:ext uri="{FF2B5EF4-FFF2-40B4-BE49-F238E27FC236}">
                <a16:creationId xmlns="" xmlns:a16="http://schemas.microsoft.com/office/drawing/2014/main" id="{445EE123-AAA4-48F6-8F6E-9841AAC9997B}"/>
              </a:ext>
            </a:extLst>
          </p:cNvPr>
          <p:cNvSpPr>
            <a:spLocks noGrp="1"/>
          </p:cNvSpPr>
          <p:nvPr>
            <p:ph idx="1"/>
          </p:nvPr>
        </p:nvSpPr>
        <p:spPr/>
        <p:txBody>
          <a:bodyPr>
            <a:normAutofit fontScale="92500"/>
          </a:bodyPr>
          <a:lstStyle/>
          <a:p>
            <a:r>
              <a:rPr lang="en-GB" dirty="0"/>
              <a:t>Carroll, A.B., 2008. A History of Corporate Social Responsibility: Concepts and Practices. In: A. Crane, A. McWilliams, D. Matten, J. Moon and D. Siegel, eds., </a:t>
            </a:r>
            <a:r>
              <a:rPr lang="en-GB" i="1" dirty="0"/>
              <a:t>The Oxford Handbook of Corporate Social Responsibility</a:t>
            </a:r>
            <a:r>
              <a:rPr lang="en-GB" dirty="0"/>
              <a:t>. Oxford: Oxford University Press, pp.19–46.</a:t>
            </a:r>
          </a:p>
          <a:p>
            <a:r>
              <a:rPr lang="en-GB" dirty="0"/>
              <a:t>Carroll, A.B., 1999. Corporate Social Responsibility: Evolution of a Definitional Construct. </a:t>
            </a:r>
            <a:r>
              <a:rPr lang="en-GB" i="1" dirty="0"/>
              <a:t>Business &amp; Society</a:t>
            </a:r>
            <a:r>
              <a:rPr lang="en-GB" dirty="0"/>
              <a:t>, 38(3), pp.268–295.</a:t>
            </a:r>
          </a:p>
          <a:p>
            <a:r>
              <a:rPr lang="en-GB" dirty="0"/>
              <a:t>Cochran, P.L., 2007. The evolution of corporate social responsibility. </a:t>
            </a:r>
            <a:r>
              <a:rPr lang="en-GB" i="1" dirty="0"/>
              <a:t>Business Horizons</a:t>
            </a:r>
            <a:r>
              <a:rPr lang="en-GB" dirty="0"/>
              <a:t>, 50(6), pp.449–454.</a:t>
            </a:r>
          </a:p>
          <a:p>
            <a:r>
              <a:rPr lang="en-GB" dirty="0"/>
              <a:t>E. Ite, U., 2004. Multinationals and corporate social responsibility in developing countries: a case study of Nigeria. </a:t>
            </a:r>
            <a:r>
              <a:rPr lang="en-GB" i="1" dirty="0"/>
              <a:t>Corporate Social Responsibility and Environmental Management</a:t>
            </a:r>
            <a:r>
              <a:rPr lang="en-GB" dirty="0"/>
              <a:t>, 11(1), pp.1–11.</a:t>
            </a:r>
          </a:p>
          <a:p>
            <a:endParaRPr lang="en-GB" dirty="0"/>
          </a:p>
          <a:p>
            <a:endParaRPr lang="en-GB" dirty="0"/>
          </a:p>
        </p:txBody>
      </p:sp>
    </p:spTree>
    <p:extLst>
      <p:ext uri="{BB962C8B-B14F-4D97-AF65-F5344CB8AC3E}">
        <p14:creationId xmlns:p14="http://schemas.microsoft.com/office/powerpoint/2010/main" val="403100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AF56FB-988B-432B-A119-6D3115A856AB}"/>
              </a:ext>
            </a:extLst>
          </p:cNvPr>
          <p:cNvSpPr>
            <a:spLocks noGrp="1"/>
          </p:cNvSpPr>
          <p:nvPr>
            <p:ph type="title"/>
          </p:nvPr>
        </p:nvSpPr>
        <p:spPr/>
        <p:txBody>
          <a:bodyPr/>
          <a:lstStyle/>
          <a:p>
            <a:r>
              <a:rPr lang="en-GB" dirty="0"/>
              <a:t>Further reading </a:t>
            </a:r>
          </a:p>
        </p:txBody>
      </p:sp>
      <p:sp>
        <p:nvSpPr>
          <p:cNvPr id="3" name="Content Placeholder 2">
            <a:extLst>
              <a:ext uri="{FF2B5EF4-FFF2-40B4-BE49-F238E27FC236}">
                <a16:creationId xmlns="" xmlns:a16="http://schemas.microsoft.com/office/drawing/2014/main" id="{08FF095B-07B9-41B8-97C7-F793E2C5E169}"/>
              </a:ext>
            </a:extLst>
          </p:cNvPr>
          <p:cNvSpPr>
            <a:spLocks noGrp="1"/>
          </p:cNvSpPr>
          <p:nvPr>
            <p:ph idx="1"/>
          </p:nvPr>
        </p:nvSpPr>
        <p:spPr/>
        <p:txBody>
          <a:bodyPr>
            <a:normAutofit lnSpcReduction="10000"/>
          </a:bodyPr>
          <a:lstStyle/>
          <a:p>
            <a:r>
              <a:rPr lang="en-GB" dirty="0"/>
              <a:t>Ernst &amp; Young, 2013. </a:t>
            </a:r>
            <a:r>
              <a:rPr lang="en-GB" i="1" dirty="0"/>
              <a:t>Corporate Social Responsibility in India: Potential to contribute towards inclusive social development</a:t>
            </a:r>
            <a:r>
              <a:rPr lang="en-GB" dirty="0"/>
              <a:t>.</a:t>
            </a:r>
          </a:p>
          <a:p>
            <a:r>
              <a:rPr lang="en-GB" dirty="0"/>
              <a:t>Frynas, J.G., 2006. Corporate social responsibility in emerging economies. </a:t>
            </a:r>
            <a:r>
              <a:rPr lang="en-GB" i="1" dirty="0"/>
              <a:t>Journal of Corporate Citizenship</a:t>
            </a:r>
            <a:r>
              <a:rPr lang="en-GB" dirty="0"/>
              <a:t>, (24), pp.16–19.</a:t>
            </a:r>
          </a:p>
          <a:p>
            <a:r>
              <a:rPr lang="en-GB" dirty="0"/>
              <a:t>Visser, W., 2008. Corporate Social Responsibility in Developing Countries. In: </a:t>
            </a:r>
            <a:r>
              <a:rPr lang="en-GB" i="1" dirty="0"/>
              <a:t>Oxford Handbook on Corporate Social Responsibility</a:t>
            </a:r>
            <a:r>
              <a:rPr lang="en-GB" dirty="0"/>
              <a:t>.</a:t>
            </a:r>
          </a:p>
          <a:p>
            <a:r>
              <a:rPr lang="en-GB" dirty="0"/>
              <a:t>Jamali, D., 2014. CSR in Developing Countries through an Institutional Lens. In: </a:t>
            </a:r>
            <a:r>
              <a:rPr lang="en-GB" i="1" dirty="0"/>
              <a:t>Corporate Social Responsibility and Sustainability: Emerging Trends in Developing Economies</a:t>
            </a:r>
            <a:r>
              <a:rPr lang="en-GB" dirty="0"/>
              <a:t>. pp.21–44.</a:t>
            </a:r>
          </a:p>
          <a:p>
            <a:endParaRPr lang="en-GB" b="1" dirty="0"/>
          </a:p>
        </p:txBody>
      </p:sp>
    </p:spTree>
    <p:extLst>
      <p:ext uri="{BB962C8B-B14F-4D97-AF65-F5344CB8AC3E}">
        <p14:creationId xmlns:p14="http://schemas.microsoft.com/office/powerpoint/2010/main" val="145116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8381CA-F6D2-4DB1-B2DE-2DD3B8EA1174}"/>
              </a:ext>
            </a:extLst>
          </p:cNvPr>
          <p:cNvSpPr>
            <a:spLocks noGrp="1"/>
          </p:cNvSpPr>
          <p:nvPr>
            <p:ph type="title"/>
          </p:nvPr>
        </p:nvSpPr>
        <p:spPr/>
        <p:txBody>
          <a:bodyPr/>
          <a:lstStyle/>
          <a:p>
            <a:r>
              <a:rPr lang="en-GB" dirty="0"/>
              <a:t>Early roots of CSR practices (pre-reporting phase)</a:t>
            </a:r>
          </a:p>
        </p:txBody>
      </p:sp>
      <p:sp>
        <p:nvSpPr>
          <p:cNvPr id="3" name="Content Placeholder 2">
            <a:extLst>
              <a:ext uri="{FF2B5EF4-FFF2-40B4-BE49-F238E27FC236}">
                <a16:creationId xmlns="" xmlns:a16="http://schemas.microsoft.com/office/drawing/2014/main" id="{2AC40FA1-BC90-4149-B18E-95764454844E}"/>
              </a:ext>
            </a:extLst>
          </p:cNvPr>
          <p:cNvSpPr>
            <a:spLocks noGrp="1"/>
          </p:cNvSpPr>
          <p:nvPr>
            <p:ph idx="1"/>
          </p:nvPr>
        </p:nvSpPr>
        <p:spPr/>
        <p:txBody>
          <a:bodyPr>
            <a:normAutofit fontScale="92500" lnSpcReduction="20000"/>
          </a:bodyPr>
          <a:lstStyle/>
          <a:p>
            <a:r>
              <a:rPr lang="en-GB" dirty="0"/>
              <a:t>CSR practices were evident before the 19</a:t>
            </a:r>
            <a:r>
              <a:rPr lang="en-GB" baseline="30000" dirty="0"/>
              <a:t>th</a:t>
            </a:r>
            <a:r>
              <a:rPr lang="en-GB" dirty="0"/>
              <a:t> century</a:t>
            </a:r>
          </a:p>
          <a:p>
            <a:pPr lvl="1"/>
            <a:r>
              <a:rPr lang="en-GB" dirty="0"/>
              <a:t>Businesses objectives were mixed with public interest objectives and private economic objectives</a:t>
            </a:r>
          </a:p>
          <a:p>
            <a:pPr lvl="1"/>
            <a:r>
              <a:rPr lang="en-GB" dirty="0"/>
              <a:t>In developed countries, charters of incorporation were primarily given to businesses that were socially useful</a:t>
            </a:r>
          </a:p>
          <a:p>
            <a:r>
              <a:rPr lang="en-GB" dirty="0"/>
              <a:t>Social practices of businesses were described in diverse ways (e.g. social responsibility of business, corporate social performance, corporate social responsiveness etc.) </a:t>
            </a:r>
          </a:p>
          <a:p>
            <a:r>
              <a:rPr lang="en-GB" dirty="0"/>
              <a:t>Historically businesses made social and economic contributions to society, but in contemporary times CSR focuses on the social and environmental impacts of businesses </a:t>
            </a:r>
          </a:p>
          <a:p>
            <a:r>
              <a:rPr lang="en-GB" dirty="0" smtClean="0"/>
              <a:t>CSR </a:t>
            </a:r>
            <a:r>
              <a:rPr lang="en-GB" dirty="0"/>
              <a:t>did not develop in a vacuum, several factors contributed to its development</a:t>
            </a:r>
          </a:p>
          <a:p>
            <a:endParaRPr lang="en-GB" dirty="0"/>
          </a:p>
          <a:p>
            <a:endParaRPr lang="en-GB" dirty="0"/>
          </a:p>
        </p:txBody>
      </p:sp>
    </p:spTree>
    <p:extLst>
      <p:ext uri="{BB962C8B-B14F-4D97-AF65-F5344CB8AC3E}">
        <p14:creationId xmlns:p14="http://schemas.microsoft.com/office/powerpoint/2010/main" val="399588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development of CSR in a wider context</a:t>
            </a:r>
          </a:p>
        </p:txBody>
      </p:sp>
      <p:sp>
        <p:nvSpPr>
          <p:cNvPr id="4" name="Text Placeholder 3"/>
          <p:cNvSpPr>
            <a:spLocks noGrp="1"/>
          </p:cNvSpPr>
          <p:nvPr>
            <p:ph type="body" sz="half" idx="2"/>
          </p:nvPr>
        </p:nvSpPr>
        <p:spPr/>
        <p:txBody>
          <a:bodyPr>
            <a:normAutofit fontScale="92500" lnSpcReduction="20000"/>
          </a:bodyPr>
          <a:lstStyle/>
          <a:p>
            <a:r>
              <a:rPr lang="en-US" dirty="0"/>
              <a:t>Changes in the political, economic and social environment contributed to shaping CSR practices and </a:t>
            </a:r>
            <a:r>
              <a:rPr lang="en-US" dirty="0" err="1" smtClean="0"/>
              <a:t>conceptualisation</a:t>
            </a:r>
            <a:r>
              <a:rPr lang="en-US" dirty="0" smtClean="0"/>
              <a:t> </a:t>
            </a:r>
            <a:r>
              <a:rPr lang="en-US" dirty="0"/>
              <a:t>globally. </a:t>
            </a:r>
            <a:r>
              <a:rPr lang="en-GB" dirty="0"/>
              <a:t>CSR practices and reporting originates from the interaction of various stakeholder groups and actions.</a:t>
            </a:r>
            <a:endParaRPr lang="en-US" dirty="0"/>
          </a:p>
        </p:txBody>
      </p:sp>
      <p:graphicFrame>
        <p:nvGraphicFramePr>
          <p:cNvPr id="6" name="Picture Placeholder 5">
            <a:extLst>
              <a:ext uri="{FF2B5EF4-FFF2-40B4-BE49-F238E27FC236}">
                <a16:creationId xmlns="" xmlns:a16="http://schemas.microsoft.com/office/drawing/2014/main" id="{601319E7-70A0-488D-8252-7F4093DA4A42}"/>
              </a:ext>
            </a:extLst>
          </p:cNvPr>
          <p:cNvGraphicFramePr>
            <a:graphicFrameLocks noGrp="1"/>
          </p:cNvGraphicFramePr>
          <p:nvPr>
            <p:ph type="pic" idx="1"/>
            <p:extLst>
              <p:ext uri="{D42A27DB-BD31-4B8C-83A1-F6EECF244321}">
                <p14:modId xmlns:p14="http://schemas.microsoft.com/office/powerpoint/2010/main" val="1193247756"/>
              </p:ext>
            </p:extLst>
          </p:nvPr>
        </p:nvGraphicFramePr>
        <p:xfrm>
          <a:off x="2438400" y="279400"/>
          <a:ext cx="7312025" cy="4448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13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D7AE7B-CD29-4B8F-8855-53C2C6FD8EFE}"/>
              </a:ext>
            </a:extLst>
          </p:cNvPr>
          <p:cNvSpPr>
            <a:spLocks noGrp="1"/>
          </p:cNvSpPr>
          <p:nvPr>
            <p:ph type="title"/>
          </p:nvPr>
        </p:nvSpPr>
        <p:spPr/>
        <p:txBody>
          <a:bodyPr/>
          <a:lstStyle/>
          <a:p>
            <a:r>
              <a:rPr lang="en-GB" dirty="0"/>
              <a:t>Early evidence of CSR practices in developed countries (1850s-1950)</a:t>
            </a:r>
          </a:p>
        </p:txBody>
      </p:sp>
      <p:sp>
        <p:nvSpPr>
          <p:cNvPr id="3" name="Content Placeholder 2">
            <a:extLst>
              <a:ext uri="{FF2B5EF4-FFF2-40B4-BE49-F238E27FC236}">
                <a16:creationId xmlns="" xmlns:a16="http://schemas.microsoft.com/office/drawing/2014/main" id="{A335595B-6792-4223-B945-2E572D250AC2}"/>
              </a:ext>
            </a:extLst>
          </p:cNvPr>
          <p:cNvSpPr>
            <a:spLocks noGrp="1"/>
          </p:cNvSpPr>
          <p:nvPr>
            <p:ph idx="1"/>
          </p:nvPr>
        </p:nvSpPr>
        <p:spPr>
          <a:xfrm>
            <a:off x="1117309" y="1701800"/>
            <a:ext cx="10157354" cy="4470400"/>
          </a:xfrm>
        </p:spPr>
        <p:txBody>
          <a:bodyPr>
            <a:normAutofit fontScale="77500" lnSpcReduction="20000"/>
          </a:bodyPr>
          <a:lstStyle/>
          <a:p>
            <a:r>
              <a:rPr lang="en-GB" dirty="0"/>
              <a:t>The industrial welfare movement which portrays early signals of CSR practices emerged in America and Britain during the mid 19</a:t>
            </a:r>
            <a:r>
              <a:rPr lang="en-GB" baseline="30000" dirty="0"/>
              <a:t>th</a:t>
            </a:r>
            <a:r>
              <a:rPr lang="en-GB" dirty="0"/>
              <a:t> century in response to several social issues</a:t>
            </a:r>
          </a:p>
          <a:p>
            <a:pPr lvl="1"/>
            <a:r>
              <a:rPr lang="en-GB" dirty="0"/>
              <a:t>labour unrest</a:t>
            </a:r>
          </a:p>
          <a:p>
            <a:pPr lvl="1"/>
            <a:r>
              <a:rPr lang="en-GB" dirty="0"/>
              <a:t>factory systems </a:t>
            </a:r>
          </a:p>
          <a:p>
            <a:pPr lvl="1"/>
            <a:r>
              <a:rPr lang="en-GB" dirty="0"/>
              <a:t>Child and female labour</a:t>
            </a:r>
          </a:p>
          <a:p>
            <a:pPr lvl="1"/>
            <a:r>
              <a:rPr lang="en-GB" dirty="0"/>
              <a:t>Poverty </a:t>
            </a:r>
          </a:p>
          <a:p>
            <a:pPr lvl="1"/>
            <a:r>
              <a:rPr lang="en-GB" dirty="0"/>
              <a:t>Slums</a:t>
            </a:r>
          </a:p>
          <a:p>
            <a:r>
              <a:rPr lang="en-GB" dirty="0"/>
              <a:t>CSR practices focused on improving employee welfare in order to improve their productivity</a:t>
            </a:r>
          </a:p>
          <a:p>
            <a:pPr lvl="1"/>
            <a:r>
              <a:rPr lang="en-GB" dirty="0"/>
              <a:t>Provision of hospital clinics, bath houses, lunch rooms, profit sharing, recreational facilities etc.</a:t>
            </a:r>
          </a:p>
          <a:p>
            <a:r>
              <a:rPr lang="en-GB" dirty="0"/>
              <a:t>Difficult to attribute CSR activities as purely social decisions of businesses because they were primarily aimed at improving employee welfare which in turn improved their productivity</a:t>
            </a:r>
          </a:p>
          <a:p>
            <a:endParaRPr lang="en-GB" dirty="0"/>
          </a:p>
        </p:txBody>
      </p:sp>
    </p:spTree>
    <p:extLst>
      <p:ext uri="{BB962C8B-B14F-4D97-AF65-F5344CB8AC3E}">
        <p14:creationId xmlns:p14="http://schemas.microsoft.com/office/powerpoint/2010/main" val="307110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DBF05E-7E37-4540-B5AC-1D9E7EE93E32}"/>
              </a:ext>
            </a:extLst>
          </p:cNvPr>
          <p:cNvSpPr>
            <a:spLocks noGrp="1"/>
          </p:cNvSpPr>
          <p:nvPr>
            <p:ph type="title"/>
          </p:nvPr>
        </p:nvSpPr>
        <p:spPr/>
        <p:txBody>
          <a:bodyPr/>
          <a:lstStyle/>
          <a:p>
            <a:r>
              <a:rPr lang="en-GB" dirty="0"/>
              <a:t>Early evidence of CSR practices in developed countries (1850s-1950)</a:t>
            </a:r>
          </a:p>
        </p:txBody>
      </p:sp>
      <p:sp>
        <p:nvSpPr>
          <p:cNvPr id="3" name="Content Placeholder 2">
            <a:extLst>
              <a:ext uri="{FF2B5EF4-FFF2-40B4-BE49-F238E27FC236}">
                <a16:creationId xmlns="" xmlns:a16="http://schemas.microsoft.com/office/drawing/2014/main" id="{2EFF46A1-400A-406B-BD13-28597EEFBBF3}"/>
              </a:ext>
            </a:extLst>
          </p:cNvPr>
          <p:cNvSpPr>
            <a:spLocks noGrp="1"/>
          </p:cNvSpPr>
          <p:nvPr>
            <p:ph idx="1"/>
          </p:nvPr>
        </p:nvSpPr>
        <p:spPr/>
        <p:txBody>
          <a:bodyPr>
            <a:normAutofit fontScale="92500" lnSpcReduction="20000"/>
          </a:bodyPr>
          <a:lstStyle/>
          <a:p>
            <a:r>
              <a:rPr lang="en-GB" dirty="0"/>
              <a:t>CSR practices concentrated on employee welfare and voluntary philanthropy </a:t>
            </a:r>
          </a:p>
          <a:p>
            <a:pPr lvl="1"/>
            <a:r>
              <a:rPr lang="en-GB" dirty="0"/>
              <a:t>Contributions to charities, especially those related to World War I</a:t>
            </a:r>
          </a:p>
          <a:p>
            <a:pPr lvl="1"/>
            <a:r>
              <a:rPr lang="en-GB" dirty="0"/>
              <a:t>In 1875, R. H. Macy made contributions to an orphanage asylum </a:t>
            </a:r>
          </a:p>
          <a:p>
            <a:pPr lvl="1"/>
            <a:r>
              <a:rPr lang="en-GB" dirty="0"/>
              <a:t>During the mid-1800s, many companies made contributions to the YMCA</a:t>
            </a:r>
          </a:p>
          <a:p>
            <a:r>
              <a:rPr lang="en-GB" dirty="0"/>
              <a:t>Difficult to ascribe CSR activities to the business as against the owners of the business </a:t>
            </a:r>
          </a:p>
          <a:p>
            <a:pPr lvl="1"/>
            <a:r>
              <a:rPr lang="en-GB" dirty="0"/>
              <a:t>Business owners were renowned philanthropists making charitable donations individually (e.g. John D Rockefeller, Andrew Carnegie etc.)  </a:t>
            </a:r>
          </a:p>
          <a:p>
            <a:r>
              <a:rPr lang="en-GB" dirty="0"/>
              <a:t>Legal challenge against CSR activities having no direct economic benefit to the business</a:t>
            </a:r>
          </a:p>
          <a:p>
            <a:pPr lvl="1"/>
            <a:r>
              <a:rPr lang="en-GB" dirty="0"/>
              <a:t>Hutton v. West Cork Railway Co. </a:t>
            </a:r>
            <a:r>
              <a:rPr lang="en-GB" dirty="0">
                <a:hlinkClick r:id="rId2"/>
              </a:rPr>
              <a:t>http://www.uniset.ca/other/cs3/23ChD654.html</a:t>
            </a:r>
            <a:endParaRPr lang="en-GB" dirty="0"/>
          </a:p>
          <a:p>
            <a:pPr lvl="1"/>
            <a:endParaRPr lang="en-GB" dirty="0"/>
          </a:p>
          <a:p>
            <a:endParaRPr lang="en-GB" dirty="0"/>
          </a:p>
        </p:txBody>
      </p:sp>
    </p:spTree>
    <p:extLst>
      <p:ext uri="{BB962C8B-B14F-4D97-AF65-F5344CB8AC3E}">
        <p14:creationId xmlns:p14="http://schemas.microsoft.com/office/powerpoint/2010/main" val="176527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Activity </a:t>
            </a:r>
          </a:p>
        </p:txBody>
      </p:sp>
      <p:graphicFrame>
        <p:nvGraphicFramePr>
          <p:cNvPr id="4" name="Content Placeholder 3" descr="Vertical bullet list showing 3 groups arranged one below the other and bullet points are present under each group."/>
          <p:cNvGraphicFramePr>
            <a:graphicFrameLocks noGrp="1"/>
          </p:cNvGraphicFramePr>
          <p:nvPr>
            <p:ph sz="half" idx="1"/>
            <p:extLst>
              <p:ext uri="{D42A27DB-BD31-4B8C-83A1-F6EECF244321}">
                <p14:modId xmlns:p14="http://schemas.microsoft.com/office/powerpoint/2010/main" val="1409282391"/>
              </p:ext>
            </p:extLst>
          </p:nvPr>
        </p:nvGraphicFramePr>
        <p:xfrm>
          <a:off x="1117600" y="1701800"/>
          <a:ext cx="10157063"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909E9A-833D-4C57-A824-7E8323CD331B}"/>
              </a:ext>
            </a:extLst>
          </p:cNvPr>
          <p:cNvSpPr>
            <a:spLocks noGrp="1"/>
          </p:cNvSpPr>
          <p:nvPr>
            <p:ph type="title"/>
          </p:nvPr>
        </p:nvSpPr>
        <p:spPr/>
        <p:txBody>
          <a:bodyPr/>
          <a:lstStyle/>
          <a:p>
            <a:r>
              <a:rPr lang="en-GB" dirty="0"/>
              <a:t>Early evidence of CSR practices in developed countries (1850s-1950)</a:t>
            </a:r>
          </a:p>
        </p:txBody>
      </p:sp>
      <p:sp>
        <p:nvSpPr>
          <p:cNvPr id="3" name="Content Placeholder 2">
            <a:extLst>
              <a:ext uri="{FF2B5EF4-FFF2-40B4-BE49-F238E27FC236}">
                <a16:creationId xmlns="" xmlns:a16="http://schemas.microsoft.com/office/drawing/2014/main" id="{4408AE42-EE14-49DA-8C5F-978AC0498D70}"/>
              </a:ext>
            </a:extLst>
          </p:cNvPr>
          <p:cNvSpPr>
            <a:spLocks noGrp="1"/>
          </p:cNvSpPr>
          <p:nvPr>
            <p:ph idx="1"/>
          </p:nvPr>
        </p:nvSpPr>
        <p:spPr/>
        <p:txBody>
          <a:bodyPr>
            <a:normAutofit fontScale="92500" lnSpcReduction="10000"/>
          </a:bodyPr>
          <a:lstStyle/>
          <a:p>
            <a:r>
              <a:rPr lang="en-GB" dirty="0"/>
              <a:t>In the early 1900s, businesses began to engage with social organisations leading to a new perspective on philanthropy </a:t>
            </a:r>
          </a:p>
          <a:p>
            <a:pPr lvl="1"/>
            <a:r>
              <a:rPr lang="en-GB" dirty="0"/>
              <a:t>Business leaders started viewing social issues from the perspective of other stakeholders</a:t>
            </a:r>
          </a:p>
          <a:p>
            <a:r>
              <a:rPr lang="en-GB" dirty="0"/>
              <a:t>Corporate philanthropy increased and became more distinctly recognised in society and acceptable within legal circles </a:t>
            </a:r>
          </a:p>
          <a:p>
            <a:pPr lvl="1"/>
            <a:r>
              <a:rPr lang="en-GB" dirty="0"/>
              <a:t>In 1953, The New Jersey Supreme Court approved for A.P. Smith Manufacturing company to donate $1500 to Princeton University without violating shareholders’ interests </a:t>
            </a:r>
          </a:p>
          <a:p>
            <a:r>
              <a:rPr lang="en-GB" dirty="0"/>
              <a:t>Corporate philanthropy was expected to be purely from the heart, otherwise it was seen as business decisions</a:t>
            </a:r>
          </a:p>
          <a:p>
            <a:pPr lvl="1"/>
            <a:r>
              <a:rPr lang="en-GB" dirty="0"/>
              <a:t>But social decisions had the potential to create goodwill for businesses thereby contributing to its bottom line</a:t>
            </a:r>
          </a:p>
          <a:p>
            <a:pPr lvl="1"/>
            <a:endParaRPr lang="en-GB" dirty="0"/>
          </a:p>
        </p:txBody>
      </p:sp>
    </p:spTree>
    <p:extLst>
      <p:ext uri="{BB962C8B-B14F-4D97-AF65-F5344CB8AC3E}">
        <p14:creationId xmlns:p14="http://schemas.microsoft.com/office/powerpoint/2010/main" val="147497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2.xml><?xml version="1.0" encoding="utf-8"?>
<ds:datastoreItem xmlns:ds="http://schemas.openxmlformats.org/officeDocument/2006/customXml" ds:itemID="{F301D382-32B0-43EE-932C-28906AF37617}">
  <ds:schemaRefs>
    <ds:schemaRef ds:uri="http://purl.org/dc/terms/"/>
    <ds:schemaRef ds:uri="http://purl.org/dc/dcmitype/"/>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4873beb7-5857-4685-be1f-d57550cc96cc"/>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3590</TotalTime>
  <Words>3104</Words>
  <Application>Microsoft Macintosh PowerPoint</Application>
  <PresentationFormat>Custom</PresentationFormat>
  <Paragraphs>275</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Calibri</vt:lpstr>
      <vt:lpstr>Century Gothic</vt:lpstr>
      <vt:lpstr>Times New Roman</vt:lpstr>
      <vt:lpstr>Arial</vt:lpstr>
      <vt:lpstr>Books 16x9</vt:lpstr>
      <vt:lpstr>Chapter 3: Historical Development of Corporate Social Responsibility and Reporting </vt:lpstr>
      <vt:lpstr>Chapter Structure</vt:lpstr>
      <vt:lpstr>Introduction </vt:lpstr>
      <vt:lpstr>Early roots of CSR practices (pre-reporting phase)</vt:lpstr>
      <vt:lpstr>The development of CSR in a wider context</vt:lpstr>
      <vt:lpstr>Early evidence of CSR practices in developed countries (1850s-1950)</vt:lpstr>
      <vt:lpstr>Early evidence of CSR practices in developed countries (1850s-1950)</vt:lpstr>
      <vt:lpstr>Group Activity </vt:lpstr>
      <vt:lpstr>Early evidence of CSR practices in developed countries (1850s-1950)</vt:lpstr>
      <vt:lpstr>Early evidence of CSR practices in developed countries (1850s-1950)</vt:lpstr>
      <vt:lpstr>Early evidence of CSR practices in developed countries (1850s-1950)</vt:lpstr>
      <vt:lpstr>Main stages of CSR practices before the 1960s</vt:lpstr>
      <vt:lpstr>Social activism and state regulations (1960s – 1990s) </vt:lpstr>
      <vt:lpstr>Social activism and state regulations (1960s – 1990s) </vt:lpstr>
      <vt:lpstr>Group Activity </vt:lpstr>
      <vt:lpstr>Social activism and state regulations (1960s – 1990s)</vt:lpstr>
      <vt:lpstr>Social activism and state regulations (1960s – 1990s)</vt:lpstr>
      <vt:lpstr>Strategic corporate philanthropy </vt:lpstr>
      <vt:lpstr>History of CSR in developing countries </vt:lpstr>
      <vt:lpstr>Drivers of CSR in developing countries </vt:lpstr>
      <vt:lpstr>Drivers of CSR in developing countries </vt:lpstr>
      <vt:lpstr>Drivers of CSR in developing countries </vt:lpstr>
      <vt:lpstr>Manifestation of CSR in developing countries </vt:lpstr>
      <vt:lpstr>Manifestation of CSR in developing countries </vt:lpstr>
      <vt:lpstr>Philanthropy in developing countries </vt:lpstr>
      <vt:lpstr>CSR in developing countries</vt:lpstr>
      <vt:lpstr>Group Activity </vt:lpstr>
      <vt:lpstr>CSR in the 2000s</vt:lpstr>
      <vt:lpstr>CSR in the 2000s</vt:lpstr>
      <vt:lpstr>CSR in the 2000s</vt:lpstr>
      <vt:lpstr>CSR in the 2000s </vt:lpstr>
      <vt:lpstr>CSR in the 2000s</vt:lpstr>
      <vt:lpstr>Private and intergovernmental initiatives relevant to CSR</vt:lpstr>
      <vt:lpstr>Chapter summary </vt:lpstr>
      <vt:lpstr>Chapter summary </vt:lpstr>
      <vt:lpstr>Further reading </vt:lpstr>
      <vt:lpstr>Further reading </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Paterson, Audrey</dc:creator>
  <cp:lastModifiedBy>Jubb, Darren</cp:lastModifiedBy>
  <cp:revision>86</cp:revision>
  <dcterms:created xsi:type="dcterms:W3CDTF">2017-07-13T20:00:40Z</dcterms:created>
  <dcterms:modified xsi:type="dcterms:W3CDTF">2017-10-09T05:31:49Z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